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80" r:id="rId4"/>
    <p:sldId id="281" r:id="rId5"/>
    <p:sldId id="285" r:id="rId6"/>
    <p:sldId id="284" r:id="rId7"/>
    <p:sldId id="282" r:id="rId8"/>
    <p:sldId id="283" r:id="rId9"/>
    <p:sldId id="296" r:id="rId10"/>
    <p:sldId id="286" r:id="rId11"/>
    <p:sldId id="287" r:id="rId12"/>
    <p:sldId id="304" r:id="rId13"/>
    <p:sldId id="299" r:id="rId14"/>
    <p:sldId id="298" r:id="rId15"/>
    <p:sldId id="301" r:id="rId16"/>
    <p:sldId id="305" r:id="rId17"/>
    <p:sldId id="303" r:id="rId18"/>
    <p:sldId id="302" r:id="rId19"/>
    <p:sldId id="297" r:id="rId20"/>
    <p:sldId id="306" r:id="rId21"/>
    <p:sldId id="307" r:id="rId22"/>
    <p:sldId id="329" r:id="rId23"/>
    <p:sldId id="338" r:id="rId24"/>
    <p:sldId id="339" r:id="rId25"/>
    <p:sldId id="290" r:id="rId26"/>
    <p:sldId id="313" r:id="rId27"/>
    <p:sldId id="314" r:id="rId28"/>
    <p:sldId id="288" r:id="rId29"/>
    <p:sldId id="289" r:id="rId30"/>
    <p:sldId id="316" r:id="rId31"/>
    <p:sldId id="308" r:id="rId32"/>
    <p:sldId id="309" r:id="rId33"/>
    <p:sldId id="293" r:id="rId34"/>
    <p:sldId id="292" r:id="rId35"/>
    <p:sldId id="312" r:id="rId36"/>
    <p:sldId id="291" r:id="rId37"/>
    <p:sldId id="294" r:id="rId38"/>
    <p:sldId id="295" r:id="rId39"/>
    <p:sldId id="310" r:id="rId40"/>
    <p:sldId id="315" r:id="rId41"/>
    <p:sldId id="258" r:id="rId42"/>
    <p:sldId id="318" r:id="rId43"/>
    <p:sldId id="340" r:id="rId44"/>
    <p:sldId id="341" r:id="rId45"/>
    <p:sldId id="319" r:id="rId46"/>
    <p:sldId id="321" r:id="rId47"/>
    <p:sldId id="344" r:id="rId48"/>
    <p:sldId id="345" r:id="rId49"/>
    <p:sldId id="311" r:id="rId50"/>
    <p:sldId id="271" r:id="rId51"/>
    <p:sldId id="267" r:id="rId52"/>
    <p:sldId id="272" r:id="rId53"/>
    <p:sldId id="269" r:id="rId54"/>
    <p:sldId id="268" r:id="rId55"/>
    <p:sldId id="266" r:id="rId56"/>
    <p:sldId id="265" r:id="rId57"/>
    <p:sldId id="278" r:id="rId58"/>
    <p:sldId id="274" r:id="rId59"/>
    <p:sldId id="275" r:id="rId60"/>
    <p:sldId id="279" r:id="rId61"/>
    <p:sldId id="276" r:id="rId62"/>
    <p:sldId id="277" r:id="rId63"/>
    <p:sldId id="342" r:id="rId64"/>
    <p:sldId id="260" r:id="rId65"/>
    <p:sldId id="337"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4660"/>
  </p:normalViewPr>
  <p:slideViewPr>
    <p:cSldViewPr>
      <p:cViewPr>
        <p:scale>
          <a:sx n="113" d="100"/>
          <a:sy n="113" d="100"/>
        </p:scale>
        <p:origin x="-108" y="-17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6C982B-7683-475F-9462-B8B51843EE3E}" type="datetimeFigureOut">
              <a:rPr lang="en-US" smtClean="0"/>
              <a:t>10/9/2014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46689A-969C-477A-87F5-BFF20E59AAC4}" type="slidenum">
              <a:rPr lang="en-US" smtClean="0"/>
              <a:t>‹#›</a:t>
            </a:fld>
            <a:endParaRPr lang="en-US"/>
          </a:p>
        </p:txBody>
      </p:sp>
    </p:spTree>
    <p:extLst>
      <p:ext uri="{BB962C8B-B14F-4D97-AF65-F5344CB8AC3E}">
        <p14:creationId xmlns:p14="http://schemas.microsoft.com/office/powerpoint/2010/main" val="362266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6689A-969C-477A-87F5-BFF20E59AAC4}" type="slidenum">
              <a:rPr lang="en-US" smtClean="0"/>
              <a:t>1</a:t>
            </a:fld>
            <a:endParaRPr lang="en-US"/>
          </a:p>
        </p:txBody>
      </p:sp>
    </p:spTree>
    <p:extLst>
      <p:ext uri="{BB962C8B-B14F-4D97-AF65-F5344CB8AC3E}">
        <p14:creationId xmlns:p14="http://schemas.microsoft.com/office/powerpoint/2010/main" val="1018804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vanishingbees.com/B/Trailer.html" TargetMode="Externa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hsph.harvard.edu/news" TargetMode="External"/><Relationship Id="rId2" Type="http://schemas.openxmlformats.org/officeDocument/2006/relationships/hyperlink" Target="http://www.hsph.harvard.edu/" TargetMode="Externa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hyperlink" Target="http://www.hsph.harvard.edu/news/press-releas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nationaljournal.com/reporters/bio/194" TargetMode="External"/><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hyperlink" Target="http://usnews.nbcnews.com/_news/2012/03/29/10921493-neonicotinoid-pesticides-tied-to-crashing-bee-populations-2-studies-find" TargetMode="External"/><Relationship Id="rId4" Type="http://schemas.openxmlformats.org/officeDocument/2006/relationships/hyperlink" Target="https://twitter.com/marinakor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2" Type="http://schemas.openxmlformats.org/officeDocument/2006/relationships/hyperlink" Target="http://www.panna.org/sites/default/files/USDA%20Acreage%202011.pdf"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onlinelibrary.wiley.com/doi/10.1002/ps.v68.6/issuetoc"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g7lpMwQk8eceSM&amp;tbnid=UQ0L427Mo6CWgM:&amp;ved=0CAcQjRw&amp;url=http://www.huffingtonpost.com/dr-reese-halter/australian-honeybees-unable-to-make-honey_b_4670475.html&amp;ei=GPweVNTeBtSpyAT3pIJo&amp;bvm=bv.75775273,d.aWw&amp;psig=AFQjCNHa8JBuO4y-2IYn44FRlM641EF_FQ&amp;ust=1411402897637017" TargetMode="External"/><Relationship Id="rId2" Type="http://schemas.openxmlformats.org/officeDocument/2006/relationships/hyperlink" Target="http://scientificbeekeeping.com/" TargetMode="Externa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hyperlink" Target="http://scientificbeekeeping.com/"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cientificbeekeeping.com/"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mailto:paul.kozak@ontario.ca"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image" Target="../media/image45.jpg"/><Relationship Id="rId1" Type="http://schemas.openxmlformats.org/officeDocument/2006/relationships/slideLayout" Target="../slideLayouts/slideLayout4.xml"/><Relationship Id="rId6" Type="http://schemas.openxmlformats.org/officeDocument/2006/relationships/hyperlink" Target="http://www.google.com/url?sa=i&amp;rct=j&amp;q=&amp;esrc=s&amp;source=images&amp;cd=&amp;cad=rja&amp;uact=8&amp;docid=CWQ1ARlOMcoV4M&amp;tbnid=GLmtmHJvR1OBHM:&amp;ved=0CAcQjRw&amp;url=http://www.ece.umn.edu/nvmts2013/&amp;ei=aIclVKqdFI6oyASQrYKoDQ&amp;bvm=bv.76247554,d.aWw&amp;psig=AFQjCNF7zG66LOun9yBr0bIx1e7VKe8EWw&amp;ust=1411832048510525" TargetMode="External"/><Relationship Id="rId5" Type="http://schemas.openxmlformats.org/officeDocument/2006/relationships/image" Target="../media/image48.gif"/><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m/url?sa=i&amp;rct=j&amp;q=&amp;esrc=s&amp;source=images&amp;cd=&amp;cad=rja&amp;uact=8&amp;docid=i3_kKPCAUoTMUM&amp;tbnid=zD4399Z2QWVt2M:&amp;ved=0CAcQjRw&amp;url=http://naturespotted.wordpress.com/&amp;ei=I5k1VJOCCsKnyASizIDQAg&amp;bvm=bv.76943099,d.aWw&amp;psig=AFQjCNFnwvUO4UZVSYlUnDrOlWXpSpqOcA&amp;ust=1412885133670687" TargetMode="External"/><Relationship Id="rId1" Type="http://schemas.openxmlformats.org/officeDocument/2006/relationships/slideLayout" Target="../slideLayouts/slideLayout7.xml"/><Relationship Id="rId4" Type="http://schemas.openxmlformats.org/officeDocument/2006/relationships/hyperlink" Target="http://www.google.com/url?sa=i&amp;rct=j&amp;q=&amp;esrc=s&amp;source=images&amp;cd=&amp;cad=rja&amp;uact=8&amp;docid=i3_kKPCAUoTMUM&amp;tbnid=zD4399Z2QWVt2M:&amp;ved=0CAYQjB0&amp;url=http://naturespotted.wordpress.com/&amp;ei=I5k1VJOCCsKnyASizIDQAg&amp;bvm=bv.76943099,d.aWw&amp;psig=AFQjCNFnwvUO4UZVSYlUnDrOlWXpSpqOcA&amp;ust=1412885133670687"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m/url?sa=i&amp;rct=j&amp;q=&amp;esrc=s&amp;source=images&amp;cd=&amp;cad=rja&amp;uact=8&amp;docid=i3_kKPCAUoTMUM&amp;tbnid=zD4399Z2QWVt2M:&amp;ved=0CAcQjRw&amp;url=http://naturespotted.wordpress.com/&amp;ei=I5k1VJOCCsKnyASizIDQAg&amp;bvm=bv.76943099,d.aWw&amp;psig=AFQjCNFnwvUO4UZVSYlUnDrOlWXpSpqOcA&amp;ust=1412885133670687" TargetMode="External"/><Relationship Id="rId1" Type="http://schemas.openxmlformats.org/officeDocument/2006/relationships/slideLayout" Target="../slideLayouts/slideLayout7.xml"/><Relationship Id="rId4" Type="http://schemas.openxmlformats.org/officeDocument/2006/relationships/hyperlink" Target="http://www.google.com/url?sa=i&amp;rct=j&amp;q=&amp;esrc=s&amp;source=images&amp;cd=&amp;cad=rja&amp;uact=8&amp;docid=i3_kKPCAUoTMUM&amp;tbnid=zD4399Z2QWVt2M:&amp;ved=0CAYQjB0&amp;url=http://naturespotted.wordpress.com/&amp;ei=rZk1VKfWA5ehyAT89IDwAQ&amp;bvm=bv.76943099,d.aWw&amp;psig=AFQjCNFnwvUO4UZVSYlUnDrOlWXpSpqOcA&amp;ust=1412885133670687"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www.organicconsumers.org/articles/article_6979.cfm" TargetMode="External"/><Relationship Id="rId3" Type="http://schemas.openxmlformats.org/officeDocument/2006/relationships/hyperlink" Target="http://www.organicconsumers.org/articles/article_24914.cfm" TargetMode="External"/><Relationship Id="rId7" Type="http://schemas.openxmlformats.org/officeDocument/2006/relationships/hyperlink" Target="http://www.organicconsumers.org/articles/article_12084.cfm" TargetMode="External"/><Relationship Id="rId2" Type="http://schemas.openxmlformats.org/officeDocument/2006/relationships/hyperlink" Target="http://www.organicconsumers.org/articles/article_29291.cfm" TargetMode="External"/><Relationship Id="rId1" Type="http://schemas.openxmlformats.org/officeDocument/2006/relationships/slideLayout" Target="../slideLayouts/slideLayout7.xml"/><Relationship Id="rId6" Type="http://schemas.openxmlformats.org/officeDocument/2006/relationships/hyperlink" Target="http://www.organicconsumers.org/articles/article_14349.cfm" TargetMode="External"/><Relationship Id="rId5" Type="http://schemas.openxmlformats.org/officeDocument/2006/relationships/hyperlink" Target="http://www.organicconsumers.org/articles/article_16249.cfm" TargetMode="External"/><Relationship Id="rId10" Type="http://schemas.openxmlformats.org/officeDocument/2006/relationships/hyperlink" Target="http://www.organicconsumers.org/articles/article_4972.cfm" TargetMode="External"/><Relationship Id="rId4" Type="http://schemas.openxmlformats.org/officeDocument/2006/relationships/hyperlink" Target="http://www.organicconsumers.org/articles/article_22414.cfm" TargetMode="External"/><Relationship Id="rId9" Type="http://schemas.openxmlformats.org/officeDocument/2006/relationships/hyperlink" Target="http://www.organicconsumers.org/articles/article_5060.cf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organicconsumers.org/monsanto/index.cfm" TargetMode="External"/><Relationship Id="rId2" Type="http://schemas.openxmlformats.org/officeDocument/2006/relationships/hyperlink" Target="http://www.organicconsumers.org/bees.cfm"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www.organicconsumers.org/valentines/resources/foe-bee-leaflet.pdf" TargetMode="External"/><Relationship Id="rId4" Type="http://schemas.openxmlformats.org/officeDocument/2006/relationships/hyperlink" Target="http://www.organicconsumers.org/valentines/resources/bee-valentine.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google.com/url?sa=i&amp;rct=j&amp;q=&amp;esrc=s&amp;source=images&amp;cd=&amp;cad=rja&amp;uact=8&amp;docid=xXydjwjSMmZjRM&amp;tbnid=wxVv6FrwaS6eIM:&amp;ved=0CAUQjRw&amp;url=http://www.rose-gardening-made-easy.com/knockout-roses.html&amp;ei=c5qYU7ngDMGsyATX9oCABg&amp;bvm=bv.68693194,d.aWw&amp;psig=AFQjCNF9B7xszXtHLIAbKLHxoUetvX_Tow&amp;ust=1402596338366675"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m/url?sa=i&amp;rct=j&amp;q=&amp;esrc=s&amp;source=images&amp;cd=&amp;cad=rja&amp;uact=8&amp;docid=i3_kKPCAUoTMUM&amp;tbnid=zD4399Z2QWVt2M:&amp;ved=0CAcQjRw&amp;url=http://naturespotted.wordpress.com/&amp;ei=I5k1VJOCCsKnyASizIDQAg&amp;bvm=bv.76943099,d.aWw&amp;psig=AFQjCNFnwvUO4UZVSYlUnDrOlWXpSpqOcA&amp;ust=1412885133670687" TargetMode="Externa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url?sa=i&amp;rct=j&amp;q=&amp;esrc=s&amp;source=images&amp;cd=&amp;cad=rja&amp;uact=8&amp;docid=0pHShxp-RFBfOM&amp;tbnid=-HqVD-r2dt3wXM:&amp;ved=0CAcQjRw&amp;url=http://www.fresnoneon.com/the-home-depot/&amp;ei=794iVIWiEI-ayASK24HIDA&amp;bvm=bv.75775273,d.aWw&amp;psig=AFQjCNGYgZRodadFXANGg24Axj_jHL8nNg&amp;ust=1411657919084445"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133" y="341293"/>
            <a:ext cx="7848600" cy="954107"/>
          </a:xfrm>
          <a:prstGeom prst="rect">
            <a:avLst/>
          </a:prstGeom>
          <a:noFill/>
        </p:spPr>
        <p:txBody>
          <a:bodyPr wrap="square" rtlCol="0">
            <a:spAutoFit/>
          </a:bodyPr>
          <a:lstStyle/>
          <a:p>
            <a:pPr algn="ctr"/>
            <a:r>
              <a:rPr lang="en-US" sz="2800" b="1" dirty="0" smtClean="0">
                <a:solidFill>
                  <a:schemeClr val="accent3">
                    <a:lumMod val="50000"/>
                  </a:schemeClr>
                </a:solidFill>
              </a:rPr>
              <a:t>Growing Flowering Plants That are Safe for </a:t>
            </a:r>
            <a:r>
              <a:rPr lang="en-US" sz="2800" b="1" dirty="0">
                <a:solidFill>
                  <a:schemeClr val="accent3">
                    <a:lumMod val="50000"/>
                  </a:schemeClr>
                </a:solidFill>
              </a:rPr>
              <a:t>P</a:t>
            </a:r>
            <a:r>
              <a:rPr lang="en-US" sz="2800" b="1" dirty="0" smtClean="0">
                <a:solidFill>
                  <a:schemeClr val="accent3">
                    <a:lumMod val="50000"/>
                  </a:schemeClr>
                </a:solidFill>
              </a:rPr>
              <a:t>ollinators </a:t>
            </a:r>
            <a:r>
              <a:rPr lang="en-US" sz="2800" b="1" dirty="0">
                <a:solidFill>
                  <a:schemeClr val="accent3">
                    <a:lumMod val="50000"/>
                  </a:schemeClr>
                </a:solidFill>
              </a:rPr>
              <a:t>in the </a:t>
            </a:r>
            <a:r>
              <a:rPr lang="en-US" sz="2800" b="1" dirty="0" smtClean="0">
                <a:solidFill>
                  <a:schemeClr val="accent3">
                    <a:lumMod val="50000"/>
                  </a:schemeClr>
                </a:solidFill>
              </a:rPr>
              <a:t>Yard </a:t>
            </a:r>
            <a:r>
              <a:rPr lang="en-US" sz="2800" b="1" dirty="0">
                <a:solidFill>
                  <a:schemeClr val="accent3">
                    <a:lumMod val="50000"/>
                  </a:schemeClr>
                </a:solidFill>
              </a:rPr>
              <a:t>and </a:t>
            </a:r>
            <a:r>
              <a:rPr lang="en-US" sz="2800" b="1" dirty="0" smtClean="0">
                <a:solidFill>
                  <a:schemeClr val="accent3">
                    <a:lumMod val="50000"/>
                  </a:schemeClr>
                </a:solidFill>
              </a:rPr>
              <a:t>Garden</a:t>
            </a:r>
          </a:p>
        </p:txBody>
      </p:sp>
      <p:pic>
        <p:nvPicPr>
          <p:cNvPr id="1026" name="Picture 2" descr="C:\Users\smitley\Desktop\neonics and bees\smitley articles on protecting bees\sweat bee Noah Fram-Schwartz.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2286000"/>
            <a:ext cx="6858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96433" y="6200658"/>
            <a:ext cx="6858000" cy="369332"/>
          </a:xfrm>
          <a:prstGeom prst="rect">
            <a:avLst/>
          </a:prstGeom>
          <a:noFill/>
        </p:spPr>
        <p:txBody>
          <a:bodyPr wrap="square" rtlCol="0">
            <a:spAutoFit/>
          </a:bodyPr>
          <a:lstStyle/>
          <a:p>
            <a:pPr algn="ctr"/>
            <a:r>
              <a:rPr lang="en-US" dirty="0" smtClean="0"/>
              <a:t>A type of sweat bee, one of 4,000 spp. of native bees in the USA</a:t>
            </a:r>
            <a:endParaRPr lang="en-US" dirty="0"/>
          </a:p>
        </p:txBody>
      </p:sp>
      <p:sp>
        <p:nvSpPr>
          <p:cNvPr id="4" name="TextBox 3"/>
          <p:cNvSpPr txBox="1"/>
          <p:nvPr/>
        </p:nvSpPr>
        <p:spPr>
          <a:xfrm>
            <a:off x="1079500" y="1295400"/>
            <a:ext cx="6811433" cy="830997"/>
          </a:xfrm>
          <a:prstGeom prst="rect">
            <a:avLst/>
          </a:prstGeom>
          <a:noFill/>
        </p:spPr>
        <p:txBody>
          <a:bodyPr wrap="square" rtlCol="0">
            <a:spAutoFit/>
          </a:bodyPr>
          <a:lstStyle/>
          <a:p>
            <a:pPr algn="ctr"/>
            <a:r>
              <a:rPr lang="en-US" sz="2400" dirty="0">
                <a:solidFill>
                  <a:schemeClr val="accent3">
                    <a:lumMod val="50000"/>
                  </a:schemeClr>
                </a:solidFill>
              </a:rPr>
              <a:t>David Smitley,  September 30, 2014</a:t>
            </a:r>
          </a:p>
          <a:p>
            <a:pPr algn="ctr"/>
            <a:r>
              <a:rPr lang="en-US" sz="2400" dirty="0">
                <a:solidFill>
                  <a:schemeClr val="accent3">
                    <a:lumMod val="50000"/>
                  </a:schemeClr>
                </a:solidFill>
              </a:rPr>
              <a:t>Michigan State University</a:t>
            </a:r>
          </a:p>
        </p:txBody>
      </p:sp>
    </p:spTree>
    <p:extLst>
      <p:ext uri="{BB962C8B-B14F-4D97-AF65-F5344CB8AC3E}">
        <p14:creationId xmlns:p14="http://schemas.microsoft.com/office/powerpoint/2010/main" val="3802488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5707796"/>
            <a:ext cx="3771900" cy="98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4876799"/>
            <a:ext cx="6172200" cy="830997"/>
          </a:xfrm>
          <a:prstGeom prst="rect">
            <a:avLst/>
          </a:prstGeom>
        </p:spPr>
        <p:txBody>
          <a:bodyPr wrap="square">
            <a:spAutoFit/>
          </a:bodyPr>
          <a:lstStyle/>
          <a:p>
            <a:r>
              <a:rPr lang="en-US" sz="2400" dirty="0" smtClean="0">
                <a:hlinkClick r:id="rId3"/>
              </a:rPr>
              <a:t>A </a:t>
            </a:r>
            <a:r>
              <a:rPr lang="en-US" sz="2400" dirty="0">
                <a:hlinkClick r:id="rId3"/>
              </a:rPr>
              <a:t>New Documentary Film Exploring "Colony Collapse Disorder" and the Fate of Agriculture </a:t>
            </a:r>
            <a:endParaRPr lang="en-US" sz="2400" dirty="0">
              <a:effectLst/>
            </a:endParaRPr>
          </a:p>
        </p:txBody>
      </p:sp>
      <p:pic>
        <p:nvPicPr>
          <p:cNvPr id="5122" name="Picture 2" descr="http://www.organicconsumers.org/images/vanishingbees14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4446" y="1219200"/>
            <a:ext cx="1333500"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01782"/>
            <a:ext cx="4152900" cy="461665"/>
          </a:xfrm>
          <a:prstGeom prst="rect">
            <a:avLst/>
          </a:prstGeom>
          <a:noFill/>
        </p:spPr>
        <p:txBody>
          <a:bodyPr wrap="square" rtlCol="0">
            <a:spAutoFit/>
          </a:bodyPr>
          <a:lstStyle/>
          <a:p>
            <a:r>
              <a:rPr lang="en-US" sz="2400" b="1" dirty="0" smtClean="0">
                <a:solidFill>
                  <a:schemeClr val="accent1">
                    <a:lumMod val="75000"/>
                  </a:schemeClr>
                </a:solidFill>
              </a:rPr>
              <a:t>May 2, 2014</a:t>
            </a:r>
            <a:endParaRPr lang="en-US" sz="2400" b="1" dirty="0">
              <a:solidFill>
                <a:schemeClr val="accent1">
                  <a:lumMod val="75000"/>
                </a:schemeClr>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3600" y="254427"/>
            <a:ext cx="6805246" cy="439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219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533400"/>
            <a:ext cx="8391525"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0999" y="4800600"/>
            <a:ext cx="8391525" cy="1938992"/>
          </a:xfrm>
          <a:prstGeom prst="rect">
            <a:avLst/>
          </a:prstGeom>
          <a:noFill/>
        </p:spPr>
        <p:txBody>
          <a:bodyPr wrap="square" rtlCol="0">
            <a:spAutoFit/>
          </a:bodyPr>
          <a:lstStyle/>
          <a:p>
            <a:r>
              <a:rPr lang="en-US" sz="2400" b="1" dirty="0" smtClean="0"/>
              <a:t>The Case of The Vanishing Bees</a:t>
            </a:r>
          </a:p>
          <a:p>
            <a:r>
              <a:rPr lang="en-US" sz="2400" dirty="0" smtClean="0"/>
              <a:t>Pesticides &amp; The Perfect Crime: In the widespread bee die-offs, bees often just vanish.  One beekeeper calls it the Perfect Crime- no bodies, no murder weapons, no bees.  What’s happening to the bees?</a:t>
            </a:r>
            <a:endParaRPr lang="en-US" sz="2400" dirty="0"/>
          </a:p>
        </p:txBody>
      </p:sp>
      <p:sp>
        <p:nvSpPr>
          <p:cNvPr id="3" name="TextBox 2"/>
          <p:cNvSpPr txBox="1"/>
          <p:nvPr/>
        </p:nvSpPr>
        <p:spPr>
          <a:xfrm>
            <a:off x="457200" y="152400"/>
            <a:ext cx="3505200" cy="381000"/>
          </a:xfrm>
          <a:prstGeom prst="rect">
            <a:avLst/>
          </a:prstGeom>
          <a:noFill/>
        </p:spPr>
        <p:txBody>
          <a:bodyPr wrap="square" rtlCol="0">
            <a:spAutoFit/>
          </a:bodyPr>
          <a:lstStyle/>
          <a:p>
            <a:r>
              <a:rPr lang="en-US" b="1" dirty="0" smtClean="0">
                <a:solidFill>
                  <a:schemeClr val="accent1">
                    <a:lumMod val="75000"/>
                  </a:schemeClr>
                </a:solidFill>
              </a:rPr>
              <a:t>May 2, 2014</a:t>
            </a:r>
            <a:endParaRPr lang="en-US" b="1" dirty="0">
              <a:solidFill>
                <a:schemeClr val="accent1">
                  <a:lumMod val="75000"/>
                </a:schemeClr>
              </a:solidFill>
            </a:endParaRPr>
          </a:p>
        </p:txBody>
      </p:sp>
    </p:spTree>
    <p:extLst>
      <p:ext uri="{BB962C8B-B14F-4D97-AF65-F5344CB8AC3E}">
        <p14:creationId xmlns:p14="http://schemas.microsoft.com/office/powerpoint/2010/main" val="2077384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 2"/>
          <p:cNvSpPr/>
          <p:nvPr/>
        </p:nvSpPr>
        <p:spPr>
          <a:xfrm>
            <a:off x="762000" y="838200"/>
            <a:ext cx="7315200" cy="7478970"/>
          </a:xfrm>
          <a:prstGeom prst="rect">
            <a:avLst/>
          </a:prstGeom>
        </p:spPr>
        <p:txBody>
          <a:bodyPr wrap="square">
            <a:spAutoFit/>
          </a:bodyPr>
          <a:lstStyle/>
          <a:p>
            <a:r>
              <a:rPr lang="en-US" sz="2400" dirty="0">
                <a:hlinkClick r:id="rId2" tooltip="Go to Harvard School of Public Health."/>
              </a:rPr>
              <a:t>Harvard School of Public Health</a:t>
            </a:r>
            <a:r>
              <a:rPr lang="en-US" sz="2400" dirty="0"/>
              <a:t> &gt; </a:t>
            </a:r>
            <a:r>
              <a:rPr lang="en-US" sz="2400" dirty="0">
                <a:hlinkClick r:id="rId3" tooltip="Go to News."/>
              </a:rPr>
              <a:t>News</a:t>
            </a:r>
            <a:r>
              <a:rPr lang="en-US" sz="2400" dirty="0"/>
              <a:t> &gt; </a:t>
            </a:r>
            <a:r>
              <a:rPr lang="en-US" sz="2400" dirty="0">
                <a:hlinkClick r:id="rId4" tooltip="Go to Press Releases."/>
              </a:rPr>
              <a:t>Press </a:t>
            </a:r>
            <a:r>
              <a:rPr lang="en-US" sz="2400" dirty="0" smtClean="0">
                <a:hlinkClick r:id="rId4" tooltip="Go to Press Releases."/>
              </a:rPr>
              <a:t>Releases</a:t>
            </a:r>
            <a:endParaRPr lang="en-US" sz="2400" dirty="0" smtClean="0"/>
          </a:p>
          <a:p>
            <a:endParaRPr lang="en-US" sz="2400" dirty="0"/>
          </a:p>
          <a:p>
            <a:r>
              <a:rPr lang="en-US" sz="2400" b="1" dirty="0" smtClean="0"/>
              <a:t>Study </a:t>
            </a:r>
            <a:r>
              <a:rPr lang="en-US" sz="2400" b="1" dirty="0"/>
              <a:t>strengthens link between neonicotinoids </a:t>
            </a:r>
            <a:endParaRPr lang="en-US" sz="2400" b="1" dirty="0" smtClean="0"/>
          </a:p>
          <a:p>
            <a:r>
              <a:rPr lang="en-US" sz="2400" b="1" dirty="0" smtClean="0"/>
              <a:t>and </a:t>
            </a:r>
            <a:r>
              <a:rPr lang="en-US" sz="2400" b="1" dirty="0"/>
              <a:t>collapse of honey bee </a:t>
            </a:r>
            <a:r>
              <a:rPr lang="en-US" sz="2400" b="1" dirty="0" smtClean="0"/>
              <a:t>colonies (by Dr. Lu)</a:t>
            </a:r>
          </a:p>
          <a:p>
            <a:endParaRPr lang="en-US" sz="2400" b="1" dirty="0"/>
          </a:p>
          <a:p>
            <a:r>
              <a:rPr lang="en-US" sz="2400" dirty="0"/>
              <a:t>For immediate release: May 9, </a:t>
            </a:r>
            <a:r>
              <a:rPr lang="en-US" sz="2400" dirty="0" smtClean="0"/>
              <a:t>2014</a:t>
            </a:r>
            <a:endParaRPr lang="en-US" sz="2400" dirty="0"/>
          </a:p>
          <a:p>
            <a:r>
              <a:rPr lang="en-US" sz="2400" dirty="0"/>
              <a:t>Boston, MA — Two widely used </a:t>
            </a:r>
            <a:r>
              <a:rPr lang="en-US" sz="2400" dirty="0" smtClean="0"/>
              <a:t>neonicotinoids</a:t>
            </a:r>
          </a:p>
          <a:p>
            <a:r>
              <a:rPr lang="en-US" sz="2400" dirty="0" smtClean="0"/>
              <a:t>—</a:t>
            </a:r>
            <a:r>
              <a:rPr lang="en-US" sz="2400" dirty="0"/>
              <a:t>a class of insecticide—appear to significantly harm honey bee colonies over the winter, particularly during colder winters, according to a new study from Harvard School of Public Health (HSPH). The study replicated a 2012 finding from the same research group that found a link between low doses of imidacloprid and Colony Collapse Disorder (CCD), in which bees abandon their hives over the winter and eventually die.</a:t>
            </a:r>
          </a:p>
          <a:p>
            <a:endParaRPr lang="en-US" sz="2400" dirty="0" smtClean="0"/>
          </a:p>
          <a:p>
            <a:endParaRPr lang="en-US" sz="2400" dirty="0"/>
          </a:p>
          <a:p>
            <a:endParaRPr lang="en-US" sz="2400" dirty="0" smtClean="0"/>
          </a:p>
          <a:p>
            <a:endParaRPr lang="en-US" sz="2400" dirty="0"/>
          </a:p>
          <a:p>
            <a:r>
              <a:rPr lang="en-US" sz="2400" dirty="0" smtClean="0"/>
              <a:t> </a:t>
            </a:r>
            <a:endParaRPr lang="en-US" sz="2400" dirty="0"/>
          </a:p>
        </p:txBody>
      </p:sp>
      <p:sp>
        <p:nvSpPr>
          <p:cNvPr id="4" name="TextBox 3"/>
          <p:cNvSpPr txBox="1"/>
          <p:nvPr/>
        </p:nvSpPr>
        <p:spPr>
          <a:xfrm>
            <a:off x="762000" y="228600"/>
            <a:ext cx="2971800" cy="381000"/>
          </a:xfrm>
          <a:prstGeom prst="rect">
            <a:avLst/>
          </a:prstGeom>
          <a:noFill/>
        </p:spPr>
        <p:txBody>
          <a:bodyPr wrap="square" rtlCol="0">
            <a:spAutoFit/>
          </a:bodyPr>
          <a:lstStyle/>
          <a:p>
            <a:r>
              <a:rPr lang="en-US" b="1" dirty="0" smtClean="0">
                <a:solidFill>
                  <a:schemeClr val="accent1">
                    <a:lumMod val="75000"/>
                  </a:schemeClr>
                </a:solidFill>
              </a:rPr>
              <a:t>May 9, 2014</a:t>
            </a:r>
            <a:endParaRPr lang="en-US" b="1" dirty="0">
              <a:solidFill>
                <a:schemeClr val="accent1">
                  <a:lumMod val="75000"/>
                </a:schemeClr>
              </a:solidFill>
            </a:endParaRPr>
          </a:p>
        </p:txBody>
      </p:sp>
      <p:pic>
        <p:nvPicPr>
          <p:cNvPr id="2048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1524000"/>
            <a:ext cx="223837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574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771" y="762000"/>
            <a:ext cx="8382000" cy="5755422"/>
          </a:xfrm>
          <a:prstGeom prst="rect">
            <a:avLst/>
          </a:prstGeom>
        </p:spPr>
        <p:txBody>
          <a:bodyPr wrap="square">
            <a:spAutoFit/>
          </a:bodyPr>
          <a:lstStyle/>
          <a:p>
            <a:r>
              <a:rPr lang="en-US" b="1" dirty="0" smtClean="0"/>
              <a:t>First paper:</a:t>
            </a:r>
            <a:r>
              <a:rPr lang="en-US" b="1" dirty="0"/>
              <a:t> </a:t>
            </a:r>
            <a:r>
              <a:rPr lang="en-US" b="1" dirty="0" smtClean="0"/>
              <a:t> </a:t>
            </a:r>
            <a:r>
              <a:rPr lang="en-US" dirty="0" smtClean="0"/>
              <a:t>LU</a:t>
            </a:r>
            <a:r>
              <a:rPr lang="en-US" baseline="30000" dirty="0" smtClean="0"/>
              <a:t>1</a:t>
            </a:r>
            <a:r>
              <a:rPr lang="en-US" dirty="0"/>
              <a:t>, </a:t>
            </a:r>
            <a:r>
              <a:rPr lang="en-US" dirty="0" smtClean="0"/>
              <a:t>WARCHOL</a:t>
            </a:r>
            <a:r>
              <a:rPr lang="en-US" baseline="30000" dirty="0" smtClean="0"/>
              <a:t>2</a:t>
            </a:r>
            <a:r>
              <a:rPr lang="en-US" dirty="0"/>
              <a:t> </a:t>
            </a:r>
            <a:r>
              <a:rPr lang="en-US" dirty="0" smtClean="0"/>
              <a:t>and CALLAHAN.  2012. </a:t>
            </a:r>
            <a:r>
              <a:rPr lang="en-US" i="1" dirty="0"/>
              <a:t>In situ </a:t>
            </a:r>
            <a:r>
              <a:rPr lang="en-US" dirty="0"/>
              <a:t>replication of honey bee colony collapse </a:t>
            </a:r>
            <a:r>
              <a:rPr lang="en-US" dirty="0" smtClean="0"/>
              <a:t>disorder. </a:t>
            </a:r>
            <a:r>
              <a:rPr lang="en-US" i="1" dirty="0"/>
              <a:t>Bulletin of </a:t>
            </a:r>
            <a:r>
              <a:rPr lang="en-US" i="1" dirty="0" err="1"/>
              <a:t>Insectology</a:t>
            </a:r>
            <a:r>
              <a:rPr lang="en-US" i="1" dirty="0"/>
              <a:t> 65 (1): 99-106, </a:t>
            </a:r>
            <a:r>
              <a:rPr lang="en-US" i="1" dirty="0" smtClean="0"/>
              <a:t>2012</a:t>
            </a:r>
            <a:endParaRPr lang="en-US" b="1" dirty="0"/>
          </a:p>
          <a:p>
            <a:endParaRPr lang="en-US" dirty="0"/>
          </a:p>
          <a:p>
            <a:r>
              <a:rPr lang="en-US" b="1" dirty="0" smtClean="0"/>
              <a:t>Second paper:  </a:t>
            </a:r>
            <a:r>
              <a:rPr lang="en-US" dirty="0" smtClean="0"/>
              <a:t>Lu </a:t>
            </a:r>
            <a:r>
              <a:rPr lang="en-US" dirty="0"/>
              <a:t>C, </a:t>
            </a:r>
            <a:r>
              <a:rPr lang="en-US" dirty="0" err="1"/>
              <a:t>Warchol</a:t>
            </a:r>
            <a:r>
              <a:rPr lang="en-US" dirty="0"/>
              <a:t> KM, Callahan RA. 2014. </a:t>
            </a:r>
            <a:r>
              <a:rPr lang="en-US" dirty="0" smtClean="0"/>
              <a:t>Sub-lethal exposure </a:t>
            </a:r>
            <a:r>
              <a:rPr lang="en-US" dirty="0"/>
              <a:t>to neonicotinoids impaired honey </a:t>
            </a:r>
            <a:r>
              <a:rPr lang="en-US" dirty="0" smtClean="0"/>
              <a:t>bees winterization </a:t>
            </a:r>
            <a:r>
              <a:rPr lang="en-US" dirty="0"/>
              <a:t>before proceeding to colony </a:t>
            </a:r>
            <a:r>
              <a:rPr lang="en-US" dirty="0" smtClean="0"/>
              <a:t>collapse disorder</a:t>
            </a:r>
            <a:r>
              <a:rPr lang="en-US" dirty="0"/>
              <a:t>. Bulletin of </a:t>
            </a:r>
            <a:r>
              <a:rPr lang="en-US" dirty="0" err="1"/>
              <a:t>Insectology</a:t>
            </a:r>
            <a:r>
              <a:rPr lang="en-US" dirty="0"/>
              <a:t> 67: 125–130</a:t>
            </a:r>
            <a:r>
              <a:rPr lang="en-US" dirty="0" smtClean="0"/>
              <a:t>.</a:t>
            </a:r>
          </a:p>
          <a:p>
            <a:endParaRPr lang="en-US" dirty="0" smtClean="0"/>
          </a:p>
          <a:p>
            <a:r>
              <a:rPr lang="en-US" sz="2400" u="sng" dirty="0" smtClean="0">
                <a:solidFill>
                  <a:schemeClr val="accent6">
                    <a:lumMod val="50000"/>
                  </a:schemeClr>
                </a:solidFill>
              </a:rPr>
              <a:t>Discussion of Lu papers</a:t>
            </a:r>
            <a:endParaRPr lang="en-US" sz="2400" u="sng" dirty="0">
              <a:solidFill>
                <a:schemeClr val="accent6">
                  <a:lumMod val="50000"/>
                </a:schemeClr>
              </a:solidFill>
            </a:endParaRPr>
          </a:p>
          <a:p>
            <a:r>
              <a:rPr lang="en-US" sz="2000" b="1" dirty="0">
                <a:solidFill>
                  <a:schemeClr val="accent6">
                    <a:lumMod val="50000"/>
                  </a:schemeClr>
                </a:solidFill>
              </a:rPr>
              <a:t>In a recent review, </a:t>
            </a:r>
            <a:r>
              <a:rPr lang="en-US" sz="2000" b="1" dirty="0" err="1">
                <a:solidFill>
                  <a:schemeClr val="accent6">
                    <a:lumMod val="50000"/>
                  </a:schemeClr>
                </a:solidFill>
              </a:rPr>
              <a:t>Cresswell</a:t>
            </a:r>
            <a:r>
              <a:rPr lang="en-US" sz="2000" b="1" dirty="0">
                <a:solidFill>
                  <a:schemeClr val="accent6">
                    <a:lumMod val="50000"/>
                  </a:schemeClr>
                </a:solidFill>
              </a:rPr>
              <a:t> </a:t>
            </a:r>
            <a:r>
              <a:rPr lang="en-US" sz="2000" b="1" dirty="0" smtClean="0">
                <a:solidFill>
                  <a:schemeClr val="accent6">
                    <a:lumMod val="50000"/>
                  </a:schemeClr>
                </a:solidFill>
              </a:rPr>
              <a:t>suggests </a:t>
            </a:r>
            <a:r>
              <a:rPr lang="en-US" sz="2000" b="1" dirty="0">
                <a:solidFill>
                  <a:schemeClr val="accent6">
                    <a:lumMod val="50000"/>
                  </a:schemeClr>
                </a:solidFill>
              </a:rPr>
              <a:t>that “the field-realistic range of imidacloprid concentrations is assumed to be 0.7–10 </a:t>
            </a:r>
            <a:r>
              <a:rPr lang="en-US" sz="2000" b="1" dirty="0" err="1">
                <a:solidFill>
                  <a:schemeClr val="accent6">
                    <a:lumMod val="50000"/>
                  </a:schemeClr>
                </a:solidFill>
              </a:rPr>
              <a:t>μg</a:t>
            </a:r>
            <a:r>
              <a:rPr lang="en-US" sz="2000" b="1" dirty="0">
                <a:solidFill>
                  <a:schemeClr val="accent6">
                    <a:lumMod val="50000"/>
                  </a:schemeClr>
                </a:solidFill>
              </a:rPr>
              <a:t> </a:t>
            </a:r>
            <a:r>
              <a:rPr lang="en-US" sz="2000" b="1" dirty="0" smtClean="0">
                <a:solidFill>
                  <a:schemeClr val="accent6">
                    <a:lumMod val="50000"/>
                  </a:schemeClr>
                </a:solidFill>
              </a:rPr>
              <a:t>L</a:t>
            </a:r>
            <a:r>
              <a:rPr lang="en-US" sz="2000" b="1" baseline="30000" dirty="0" smtClean="0">
                <a:solidFill>
                  <a:schemeClr val="accent6">
                    <a:lumMod val="50000"/>
                  </a:schemeClr>
                </a:solidFill>
              </a:rPr>
              <a:t>-1</a:t>
            </a:r>
            <a:r>
              <a:rPr lang="en-US" sz="2000" b="1" dirty="0" smtClean="0">
                <a:solidFill>
                  <a:schemeClr val="accent6">
                    <a:lumMod val="50000"/>
                  </a:schemeClr>
                </a:solidFill>
              </a:rPr>
              <a:t> (</a:t>
            </a:r>
            <a:r>
              <a:rPr lang="en-US" sz="2000" b="1" i="1" dirty="0" smtClean="0">
                <a:solidFill>
                  <a:schemeClr val="accent6">
                    <a:lumMod val="50000"/>
                  </a:schemeClr>
                </a:solidFill>
              </a:rPr>
              <a:t>ppb).</a:t>
            </a:r>
            <a:endParaRPr lang="en-US" sz="2000" b="1" dirty="0">
              <a:solidFill>
                <a:schemeClr val="accent6">
                  <a:lumMod val="50000"/>
                </a:schemeClr>
              </a:solidFill>
            </a:endParaRPr>
          </a:p>
          <a:p>
            <a:r>
              <a:rPr lang="en-US" sz="2000" b="1" dirty="0" smtClean="0">
                <a:solidFill>
                  <a:schemeClr val="accent6">
                    <a:lumMod val="50000"/>
                  </a:schemeClr>
                </a:solidFill>
              </a:rPr>
              <a:t>Dosages in first Lu paper: 20</a:t>
            </a:r>
            <a:r>
              <a:rPr lang="en-US" sz="2000" b="1" dirty="0">
                <a:solidFill>
                  <a:schemeClr val="accent6">
                    <a:lumMod val="50000"/>
                  </a:schemeClr>
                </a:solidFill>
              </a:rPr>
              <a:t>, 40, 200</a:t>
            </a:r>
            <a:r>
              <a:rPr lang="en-US" sz="2000" b="1" dirty="0" smtClean="0">
                <a:solidFill>
                  <a:schemeClr val="accent6">
                    <a:lumMod val="50000"/>
                  </a:schemeClr>
                </a:solidFill>
              </a:rPr>
              <a:t>, or </a:t>
            </a:r>
            <a:r>
              <a:rPr lang="en-US" sz="2000" b="1" dirty="0">
                <a:solidFill>
                  <a:schemeClr val="accent6">
                    <a:lumMod val="50000"/>
                  </a:schemeClr>
                </a:solidFill>
              </a:rPr>
              <a:t>400 </a:t>
            </a:r>
            <a:r>
              <a:rPr lang="en-US" sz="2000" b="1" dirty="0" smtClean="0">
                <a:solidFill>
                  <a:schemeClr val="accent6">
                    <a:lumMod val="50000"/>
                  </a:schemeClr>
                </a:solidFill>
              </a:rPr>
              <a:t>ppb fed constantly to bees in sugar water.  Also, symptoms of affected colonies may not match CCD.</a:t>
            </a:r>
          </a:p>
          <a:p>
            <a:r>
              <a:rPr lang="en-US" sz="2000" b="1" dirty="0" smtClean="0">
                <a:solidFill>
                  <a:schemeClr val="accent6">
                    <a:lumMod val="50000"/>
                  </a:schemeClr>
                </a:solidFill>
              </a:rPr>
              <a:t>Dosage in second Lu paper: 136 ppb fed constantly to bees in sugar water.</a:t>
            </a:r>
          </a:p>
          <a:p>
            <a:endParaRPr lang="en-US" sz="2000" b="1" dirty="0">
              <a:solidFill>
                <a:schemeClr val="accent6">
                  <a:lumMod val="50000"/>
                </a:schemeClr>
              </a:solidFill>
            </a:endParaRPr>
          </a:p>
          <a:p>
            <a:r>
              <a:rPr lang="en-US" sz="2000" b="1" dirty="0" smtClean="0">
                <a:solidFill>
                  <a:schemeClr val="accent6">
                    <a:lumMod val="50000"/>
                  </a:schemeClr>
                </a:solidFill>
              </a:rPr>
              <a:t>Concentration of imidacloprid or </a:t>
            </a:r>
            <a:r>
              <a:rPr lang="en-US" sz="2000" b="1" dirty="0" err="1" smtClean="0">
                <a:solidFill>
                  <a:schemeClr val="accent6">
                    <a:lumMod val="50000"/>
                  </a:schemeClr>
                </a:solidFill>
              </a:rPr>
              <a:t>clothianidin</a:t>
            </a:r>
            <a:r>
              <a:rPr lang="en-US" sz="2000" b="1" dirty="0" smtClean="0">
                <a:solidFill>
                  <a:schemeClr val="accent6">
                    <a:lumMod val="50000"/>
                  </a:schemeClr>
                </a:solidFill>
              </a:rPr>
              <a:t> in sugar water fed to bees continuously for 13 weeks is much higher than what is expected in the pollen of seed-treated field crops.  But overall, these results are consistent with other papers where bees are fed neonicotinoid-tainted sugar water.</a:t>
            </a:r>
            <a:endParaRPr lang="en-US" sz="2000" b="1" dirty="0">
              <a:solidFill>
                <a:schemeClr val="accent1">
                  <a:lumMod val="50000"/>
                </a:schemeClr>
              </a:solidFill>
            </a:endParaRPr>
          </a:p>
          <a:p>
            <a:endParaRPr lang="en-US" dirty="0">
              <a:solidFill>
                <a:schemeClr val="accent6">
                  <a:lumMod val="50000"/>
                </a:schemeClr>
              </a:solidFill>
            </a:endParaRPr>
          </a:p>
        </p:txBody>
      </p:sp>
      <p:sp>
        <p:nvSpPr>
          <p:cNvPr id="3" name="TextBox 2"/>
          <p:cNvSpPr txBox="1"/>
          <p:nvPr/>
        </p:nvSpPr>
        <p:spPr>
          <a:xfrm>
            <a:off x="380999" y="152400"/>
            <a:ext cx="8403771" cy="461665"/>
          </a:xfrm>
          <a:prstGeom prst="rect">
            <a:avLst/>
          </a:prstGeom>
          <a:noFill/>
        </p:spPr>
        <p:txBody>
          <a:bodyPr wrap="square" rtlCol="0">
            <a:spAutoFit/>
          </a:bodyPr>
          <a:lstStyle/>
          <a:p>
            <a:r>
              <a:rPr lang="en-US" sz="2400" b="1" dirty="0" smtClean="0">
                <a:solidFill>
                  <a:schemeClr val="accent1">
                    <a:lumMod val="75000"/>
                  </a:schemeClr>
                </a:solidFill>
              </a:rPr>
              <a:t>May 2014.  2</a:t>
            </a:r>
            <a:r>
              <a:rPr lang="en-US" sz="2400" b="1" baseline="30000" dirty="0" smtClean="0">
                <a:solidFill>
                  <a:schemeClr val="accent1">
                    <a:lumMod val="75000"/>
                  </a:schemeClr>
                </a:solidFill>
              </a:rPr>
              <a:t>nd</a:t>
            </a:r>
            <a:r>
              <a:rPr lang="en-US" sz="2400" b="1" dirty="0" smtClean="0">
                <a:solidFill>
                  <a:schemeClr val="accent1">
                    <a:lumMod val="75000"/>
                  </a:schemeClr>
                </a:solidFill>
              </a:rPr>
              <a:t> Lu paper receives a lot of attention in the media</a:t>
            </a:r>
          </a:p>
        </p:txBody>
      </p:sp>
    </p:spTree>
    <p:extLst>
      <p:ext uri="{BB962C8B-B14F-4D97-AF65-F5344CB8AC3E}">
        <p14:creationId xmlns:p14="http://schemas.microsoft.com/office/powerpoint/2010/main" val="291317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515856"/>
            <a:ext cx="7620000" cy="2585323"/>
          </a:xfrm>
          <a:prstGeom prst="rect">
            <a:avLst/>
          </a:prstGeom>
          <a:noFill/>
        </p:spPr>
        <p:txBody>
          <a:bodyPr wrap="square" rtlCol="0">
            <a:spAutoFit/>
          </a:bodyPr>
          <a:lstStyle/>
          <a:p>
            <a:r>
              <a:rPr lang="en-US" dirty="0"/>
              <a:t> </a:t>
            </a:r>
            <a:r>
              <a:rPr lang="en-US" b="1" dirty="0" smtClean="0"/>
              <a:t>Report Summary (of a 60 page report):</a:t>
            </a:r>
            <a:endParaRPr lang="en-US" dirty="0"/>
          </a:p>
          <a:p>
            <a:pPr marL="285750" indent="-285750">
              <a:buFont typeface="Arial" panose="020B0604020202020204" pitchFamily="34" charset="0"/>
              <a:buChar char="•"/>
            </a:pPr>
            <a:r>
              <a:rPr lang="en-US" dirty="0"/>
              <a:t>P</a:t>
            </a:r>
            <a:r>
              <a:rPr lang="en-US" dirty="0" smtClean="0"/>
              <a:t>lants were purchased from </a:t>
            </a:r>
            <a:r>
              <a:rPr lang="en-US" dirty="0"/>
              <a:t>retail nurseries, including </a:t>
            </a:r>
            <a:r>
              <a:rPr lang="en-US" b="1" dirty="0">
                <a:solidFill>
                  <a:schemeClr val="accent6">
                    <a:lumMod val="75000"/>
                  </a:schemeClr>
                </a:solidFill>
              </a:rPr>
              <a:t>Home Depot, Lowe's, Walmart, and Orchard Supply Hardware in 18 cities</a:t>
            </a:r>
            <a:r>
              <a:rPr lang="en-US" dirty="0"/>
              <a:t> across the U.S., as well as three provinces in Canada. </a:t>
            </a:r>
            <a:endParaRPr lang="en-US" dirty="0" smtClean="0"/>
          </a:p>
          <a:p>
            <a:pPr marL="285750" indent="-285750">
              <a:buFont typeface="Arial" panose="020B0604020202020204" pitchFamily="34" charset="0"/>
              <a:buChar char="•"/>
            </a:pPr>
            <a:r>
              <a:rPr lang="en-US" dirty="0" smtClean="0"/>
              <a:t>They </a:t>
            </a:r>
            <a:r>
              <a:rPr lang="en-US" dirty="0"/>
              <a:t>then sent the plants off to a laboratory to measure the presence and concentration of pesticides in the greenery. </a:t>
            </a:r>
            <a:endParaRPr lang="en-US" dirty="0" smtClean="0"/>
          </a:p>
          <a:p>
            <a:pPr marL="285750" indent="-285750">
              <a:buFont typeface="Arial" panose="020B0604020202020204" pitchFamily="34" charset="0"/>
              <a:buChar char="•"/>
            </a:pPr>
            <a:r>
              <a:rPr lang="en-US" dirty="0" smtClean="0"/>
              <a:t>Testing </a:t>
            </a:r>
            <a:r>
              <a:rPr lang="en-US" dirty="0"/>
              <a:t>showed that </a:t>
            </a:r>
            <a:r>
              <a:rPr lang="en-US" b="1" dirty="0">
                <a:solidFill>
                  <a:schemeClr val="accent6">
                    <a:lumMod val="75000"/>
                  </a:schemeClr>
                </a:solidFill>
              </a:rPr>
              <a:t>51 percent of store-bought plants </a:t>
            </a:r>
            <a:r>
              <a:rPr lang="en-US" dirty="0"/>
              <a:t>had levels of a group of harmful pesticides known as neonicotinoids that were high </a:t>
            </a:r>
            <a:r>
              <a:rPr lang="en-US" b="1" dirty="0">
                <a:solidFill>
                  <a:schemeClr val="accent6">
                    <a:lumMod val="75000"/>
                  </a:schemeClr>
                </a:solidFill>
              </a:rPr>
              <a:t>enough to kill honey bees, bumble bees, and other pollinators "outright."</a:t>
            </a:r>
          </a:p>
        </p:txBody>
      </p:sp>
      <p:sp>
        <p:nvSpPr>
          <p:cNvPr id="3" name="Rectangle 2"/>
          <p:cNvSpPr/>
          <p:nvPr/>
        </p:nvSpPr>
        <p:spPr>
          <a:xfrm>
            <a:off x="457200" y="838200"/>
            <a:ext cx="5029200" cy="2308324"/>
          </a:xfrm>
          <a:prstGeom prst="rect">
            <a:avLst/>
          </a:prstGeom>
        </p:spPr>
        <p:txBody>
          <a:bodyPr wrap="square">
            <a:spAutoFit/>
          </a:bodyPr>
          <a:lstStyle/>
          <a:p>
            <a:pPr algn="ctr"/>
            <a:r>
              <a:rPr lang="en-US" sz="2400" dirty="0">
                <a:solidFill>
                  <a:srgbClr val="0066FF"/>
                </a:solidFill>
              </a:rPr>
              <a:t>Gardeners Beware 2014: </a:t>
            </a:r>
            <a:endParaRPr lang="en-US" sz="2400" dirty="0" smtClean="0">
              <a:solidFill>
                <a:srgbClr val="0066FF"/>
              </a:solidFill>
            </a:endParaRPr>
          </a:p>
          <a:p>
            <a:pPr algn="ctr"/>
            <a:r>
              <a:rPr lang="en-US" sz="2400" dirty="0" smtClean="0">
                <a:solidFill>
                  <a:srgbClr val="0066FF"/>
                </a:solidFill>
              </a:rPr>
              <a:t>Bee-Toxic Pesticides </a:t>
            </a:r>
            <a:r>
              <a:rPr lang="en-US" sz="2400" dirty="0">
                <a:solidFill>
                  <a:srgbClr val="0066FF"/>
                </a:solidFill>
              </a:rPr>
              <a:t>Found in</a:t>
            </a:r>
          </a:p>
          <a:p>
            <a:pPr algn="ctr"/>
            <a:r>
              <a:rPr lang="en-US" sz="2400" i="1" dirty="0">
                <a:solidFill>
                  <a:srgbClr val="0066FF"/>
                </a:solidFill>
              </a:rPr>
              <a:t>“</a:t>
            </a:r>
            <a:r>
              <a:rPr lang="en-US" sz="2400" dirty="0">
                <a:solidFill>
                  <a:srgbClr val="0066FF"/>
                </a:solidFill>
              </a:rPr>
              <a:t>Bee-Friendly” Plants Sold at Garden Centers Across </a:t>
            </a:r>
            <a:r>
              <a:rPr lang="en-US" sz="2400" dirty="0" smtClean="0">
                <a:solidFill>
                  <a:srgbClr val="0066FF"/>
                </a:solidFill>
              </a:rPr>
              <a:t>the U.S</a:t>
            </a:r>
            <a:r>
              <a:rPr lang="en-US" sz="2400" dirty="0">
                <a:solidFill>
                  <a:srgbClr val="0066FF"/>
                </a:solidFill>
              </a:rPr>
              <a:t>. and </a:t>
            </a:r>
            <a:r>
              <a:rPr lang="en-US" sz="2400" dirty="0" smtClean="0">
                <a:solidFill>
                  <a:srgbClr val="0066FF"/>
                </a:solidFill>
              </a:rPr>
              <a:t>Canada</a:t>
            </a:r>
          </a:p>
          <a:p>
            <a:pPr algn="ctr"/>
            <a:endParaRPr lang="en-US" sz="2400" dirty="0" smtClean="0">
              <a:solidFill>
                <a:srgbClr val="0066FF"/>
              </a:solidFill>
            </a:endParaRPr>
          </a:p>
          <a:p>
            <a:pPr algn="ctr"/>
            <a:endParaRPr lang="en-US" sz="2400" dirty="0">
              <a:solidFill>
                <a:srgbClr val="0066FF"/>
              </a:solidFill>
            </a:endParaRPr>
          </a:p>
        </p:txBody>
      </p:sp>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1002880"/>
            <a:ext cx="3086100" cy="207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2743200"/>
            <a:ext cx="5105400" cy="369332"/>
          </a:xfrm>
          <a:prstGeom prst="rect">
            <a:avLst/>
          </a:prstGeom>
          <a:noFill/>
        </p:spPr>
        <p:txBody>
          <a:bodyPr wrap="square" rtlCol="0">
            <a:spAutoFit/>
          </a:bodyPr>
          <a:lstStyle/>
          <a:p>
            <a:r>
              <a:rPr lang="en-US" dirty="0"/>
              <a:t>©Copyright June 2014 by </a:t>
            </a:r>
            <a:r>
              <a:rPr lang="en-US" u="sng" dirty="0"/>
              <a:t>Friends of the Earth</a:t>
            </a:r>
          </a:p>
        </p:txBody>
      </p:sp>
      <p:sp>
        <p:nvSpPr>
          <p:cNvPr id="5" name="TextBox 4"/>
          <p:cNvSpPr txBox="1"/>
          <p:nvPr/>
        </p:nvSpPr>
        <p:spPr>
          <a:xfrm>
            <a:off x="762000" y="152400"/>
            <a:ext cx="1828800" cy="369332"/>
          </a:xfrm>
          <a:prstGeom prst="rect">
            <a:avLst/>
          </a:prstGeom>
          <a:noFill/>
        </p:spPr>
        <p:txBody>
          <a:bodyPr wrap="square" rtlCol="0">
            <a:spAutoFit/>
          </a:bodyPr>
          <a:lstStyle/>
          <a:p>
            <a:r>
              <a:rPr lang="en-US" b="1" dirty="0" smtClean="0">
                <a:solidFill>
                  <a:schemeClr val="accent1">
                    <a:lumMod val="75000"/>
                  </a:schemeClr>
                </a:solidFill>
              </a:rPr>
              <a:t>June 2014</a:t>
            </a:r>
            <a:endParaRPr lang="en-US" b="1" dirty="0">
              <a:solidFill>
                <a:schemeClr val="accent1">
                  <a:lumMod val="75000"/>
                </a:schemeClr>
              </a:solidFill>
            </a:endParaRPr>
          </a:p>
        </p:txBody>
      </p:sp>
    </p:spTree>
    <p:extLst>
      <p:ext uri="{BB962C8B-B14F-4D97-AF65-F5344CB8AC3E}">
        <p14:creationId xmlns:p14="http://schemas.microsoft.com/office/powerpoint/2010/main" val="3710587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609600"/>
            <a:ext cx="65532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381000"/>
            <a:ext cx="2895600" cy="369332"/>
          </a:xfrm>
          <a:prstGeom prst="rect">
            <a:avLst/>
          </a:prstGeom>
          <a:noFill/>
        </p:spPr>
        <p:txBody>
          <a:bodyPr wrap="square" rtlCol="0">
            <a:spAutoFit/>
          </a:bodyPr>
          <a:lstStyle/>
          <a:p>
            <a:r>
              <a:rPr lang="en-US" b="1" dirty="0" smtClean="0">
                <a:solidFill>
                  <a:schemeClr val="accent1">
                    <a:lumMod val="75000"/>
                  </a:schemeClr>
                </a:solidFill>
              </a:rPr>
              <a:t>Gardeners Beware Report</a:t>
            </a:r>
            <a:endParaRPr lang="en-US" b="1" dirty="0">
              <a:solidFill>
                <a:schemeClr val="accent1">
                  <a:lumMod val="75000"/>
                </a:schemeClr>
              </a:solidFill>
            </a:endParaRPr>
          </a:p>
        </p:txBody>
      </p:sp>
      <p:sp>
        <p:nvSpPr>
          <p:cNvPr id="3" name="TextBox 2"/>
          <p:cNvSpPr txBox="1"/>
          <p:nvPr/>
        </p:nvSpPr>
        <p:spPr>
          <a:xfrm>
            <a:off x="76200" y="5257800"/>
            <a:ext cx="1981200" cy="646331"/>
          </a:xfrm>
          <a:prstGeom prst="rect">
            <a:avLst/>
          </a:prstGeom>
          <a:noFill/>
        </p:spPr>
        <p:txBody>
          <a:bodyPr wrap="square" rtlCol="0">
            <a:spAutoFit/>
          </a:bodyPr>
          <a:lstStyle/>
          <a:p>
            <a:pPr marL="285750" indent="-285750">
              <a:buFont typeface="Wingdings"/>
              <a:buChar char="Ø"/>
            </a:pPr>
            <a:r>
              <a:rPr lang="en-US" dirty="0" smtClean="0"/>
              <a:t>180 ppb, acute</a:t>
            </a:r>
          </a:p>
          <a:p>
            <a:pPr marL="285750" indent="-285750">
              <a:buFont typeface="Wingdings"/>
              <a:buChar char="Ø"/>
            </a:pPr>
            <a:r>
              <a:rPr lang="en-US" dirty="0" smtClean="0"/>
              <a:t>50 ppb, chronic</a:t>
            </a:r>
            <a:endParaRPr lang="en-US" dirty="0"/>
          </a:p>
        </p:txBody>
      </p:sp>
      <p:sp>
        <p:nvSpPr>
          <p:cNvPr id="4" name="TextBox 3"/>
          <p:cNvSpPr txBox="1"/>
          <p:nvPr/>
        </p:nvSpPr>
        <p:spPr>
          <a:xfrm>
            <a:off x="152400" y="4953000"/>
            <a:ext cx="1524000" cy="369332"/>
          </a:xfrm>
          <a:prstGeom prst="rect">
            <a:avLst/>
          </a:prstGeom>
          <a:noFill/>
        </p:spPr>
        <p:txBody>
          <a:bodyPr wrap="square" rtlCol="0">
            <a:spAutoFit/>
          </a:bodyPr>
          <a:lstStyle/>
          <a:p>
            <a:r>
              <a:rPr lang="en-US" u="sng" dirty="0" smtClean="0"/>
              <a:t>Oral LD50</a:t>
            </a:r>
            <a:endParaRPr lang="en-US" u="sng" dirty="0"/>
          </a:p>
        </p:txBody>
      </p:sp>
    </p:spTree>
    <p:extLst>
      <p:ext uri="{BB962C8B-B14F-4D97-AF65-F5344CB8AC3E}">
        <p14:creationId xmlns:p14="http://schemas.microsoft.com/office/powerpoint/2010/main" val="35129728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797627"/>
            <a:ext cx="86137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4987" y="228600"/>
            <a:ext cx="8001000" cy="1754326"/>
          </a:xfrm>
          <a:prstGeom prst="rect">
            <a:avLst/>
          </a:prstGeom>
        </p:spPr>
        <p:txBody>
          <a:bodyPr wrap="square">
            <a:spAutoFit/>
          </a:bodyPr>
          <a:lstStyle/>
          <a:p>
            <a:endParaRPr lang="en-US" dirty="0"/>
          </a:p>
          <a:p>
            <a:pPr algn="ctr"/>
            <a:r>
              <a:rPr lang="en-US" dirty="0"/>
              <a:t> </a:t>
            </a:r>
            <a:r>
              <a:rPr lang="en-US" b="1" dirty="0"/>
              <a:t>Determination of Imidacloprid Residue Concentrations </a:t>
            </a:r>
            <a:endParaRPr lang="en-US" dirty="0"/>
          </a:p>
          <a:p>
            <a:pPr algn="ctr"/>
            <a:r>
              <a:rPr lang="en-US" b="1" dirty="0"/>
              <a:t>in Seedless Watermelon Flowers </a:t>
            </a:r>
            <a:endParaRPr lang="en-US" dirty="0"/>
          </a:p>
          <a:p>
            <a:pPr algn="ctr"/>
            <a:endParaRPr lang="en-US" dirty="0"/>
          </a:p>
          <a:p>
            <a:pPr algn="ctr"/>
            <a:r>
              <a:rPr lang="en-US" dirty="0"/>
              <a:t>Galen P. </a:t>
            </a:r>
            <a:r>
              <a:rPr lang="en-US" dirty="0" err="1"/>
              <a:t>Dively</a:t>
            </a:r>
            <a:r>
              <a:rPr lang="en-US" dirty="0"/>
              <a:t>, Mike </a:t>
            </a:r>
            <a:r>
              <a:rPr lang="en-US" dirty="0" err="1"/>
              <a:t>Embrey</a:t>
            </a:r>
            <a:r>
              <a:rPr lang="en-US" dirty="0"/>
              <a:t>, Terry Patton, and Amy Miller </a:t>
            </a:r>
          </a:p>
          <a:p>
            <a:pPr algn="ctr"/>
            <a:r>
              <a:rPr lang="en-US" dirty="0"/>
              <a:t>Department of Entomology, University of </a:t>
            </a:r>
            <a:r>
              <a:rPr lang="en-US" dirty="0" smtClean="0"/>
              <a:t>Maryland</a:t>
            </a:r>
            <a:endParaRPr lang="en-US" dirty="0"/>
          </a:p>
        </p:txBody>
      </p:sp>
      <p:sp>
        <p:nvSpPr>
          <p:cNvPr id="5" name="Oval 4"/>
          <p:cNvSpPr/>
          <p:nvPr/>
        </p:nvSpPr>
        <p:spPr>
          <a:xfrm>
            <a:off x="5029200" y="2971800"/>
            <a:ext cx="429490" cy="3429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15345" y="3474026"/>
            <a:ext cx="443345" cy="33597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810000" y="3143250"/>
            <a:ext cx="106680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927764" y="3642012"/>
            <a:ext cx="106680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561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838200"/>
            <a:ext cx="624839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3362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990600"/>
            <a:ext cx="60960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8170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710666"/>
            <a:ext cx="8953500"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740" tIns="-76176" rIns="31740" bIns="7617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D6D0C8"/>
                </a:solidFill>
                <a:effectLst/>
                <a:latin typeface="Freight"/>
                <a:cs typeface="Arial" pitchFamily="34" charset="0"/>
              </a:rPr>
              <a:t>Are Your Store-Bought Plants Killing Bees?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rgbClr val="FFFFFF"/>
              </a:solidFill>
              <a:effectLst/>
              <a:latin typeface="Helvetic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altLang="en-US" sz="314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3"/>
          <p:cNvSpPr>
            <a:spLocks noChangeArrowheads="1"/>
          </p:cNvSpPr>
          <p:nvPr/>
        </p:nvSpPr>
        <p:spPr bwMode="auto">
          <a:xfrm>
            <a:off x="0" y="457200"/>
            <a:ext cx="2286000" cy="0"/>
          </a:xfrm>
          <a:prstGeom prst="rect">
            <a:avLst/>
          </a:prstGeom>
          <a:solidFill>
            <a:srgbClr val="ED1C2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B5A99B"/>
                </a:solidFill>
                <a:effectLst/>
                <a:latin typeface="Freight"/>
                <a:cs typeface="Arial" pitchFamily="34" charset="0"/>
              </a:rPr>
              <a:t>(SHUTTERSTOCK)</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5362" name="Picture 2" descr="http://cdn-media.nationaljournal.com/?controllerName=image&amp;action=get&amp;id=39990&amp;format=nj2013_10_colum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0" y="1447800"/>
            <a:ext cx="8858250" cy="4991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228600"/>
            <a:ext cx="8724900" cy="1261884"/>
          </a:xfrm>
          <a:prstGeom prst="rect">
            <a:avLst/>
          </a:prstGeom>
          <a:noFill/>
        </p:spPr>
        <p:txBody>
          <a:bodyPr wrap="square" rtlCol="0">
            <a:spAutoFit/>
          </a:bodyPr>
          <a:lstStyle/>
          <a:p>
            <a:pPr eaLnBrk="0" fontAlgn="base" hangingPunct="0">
              <a:spcBef>
                <a:spcPct val="0"/>
              </a:spcBef>
              <a:spcAft>
                <a:spcPct val="0"/>
              </a:spcAft>
            </a:pPr>
            <a:r>
              <a:rPr lang="en-US" altLang="en-US" b="1" dirty="0">
                <a:latin typeface="Helvetica"/>
                <a:cs typeface="Arial" pitchFamily="34" charset="0"/>
              </a:rPr>
              <a:t>June 25, </a:t>
            </a:r>
            <a:r>
              <a:rPr lang="en-US" altLang="en-US" b="1" dirty="0" smtClean="0">
                <a:latin typeface="Helvetica"/>
                <a:cs typeface="Arial" pitchFamily="34" charset="0"/>
              </a:rPr>
              <a:t>2014     </a:t>
            </a:r>
            <a:r>
              <a:rPr lang="en-US" altLang="en-US" sz="2000" b="1" dirty="0" smtClean="0">
                <a:latin typeface="Helvetica"/>
                <a:cs typeface="Arial" pitchFamily="34" charset="0"/>
              </a:rPr>
              <a:t>Gardeners Beware Report Generates More News</a:t>
            </a:r>
          </a:p>
          <a:p>
            <a:pPr eaLnBrk="0" fontAlgn="base" hangingPunct="0">
              <a:spcBef>
                <a:spcPct val="0"/>
              </a:spcBef>
              <a:spcAft>
                <a:spcPct val="0"/>
              </a:spcAft>
            </a:pPr>
            <a:endParaRPr lang="en-US" b="1" dirty="0"/>
          </a:p>
          <a:p>
            <a:pPr lvl="0" eaLnBrk="0" fontAlgn="base" hangingPunct="0">
              <a:spcBef>
                <a:spcPct val="0"/>
              </a:spcBef>
              <a:spcAft>
                <a:spcPct val="0"/>
              </a:spcAft>
            </a:pPr>
            <a:r>
              <a:rPr lang="en-US" altLang="en-US" b="1" dirty="0" smtClean="0">
                <a:solidFill>
                  <a:schemeClr val="accent4">
                    <a:lumMod val="75000"/>
                  </a:schemeClr>
                </a:solidFill>
                <a:latin typeface="Helvetica"/>
                <a:cs typeface="Arial" pitchFamily="34" charset="0"/>
              </a:rPr>
              <a:t>Pesticides </a:t>
            </a:r>
            <a:r>
              <a:rPr lang="en-US" altLang="en-US" b="1" dirty="0">
                <a:solidFill>
                  <a:schemeClr val="accent4">
                    <a:lumMod val="75000"/>
                  </a:schemeClr>
                </a:solidFill>
                <a:latin typeface="Helvetica"/>
                <a:cs typeface="Arial" pitchFamily="34" charset="0"/>
              </a:rPr>
              <a:t>found in plants purchased at Home Depot or Walmart can prove deadly for bees</a:t>
            </a:r>
            <a:r>
              <a:rPr lang="en-US" altLang="en-US" b="1" dirty="0" smtClean="0">
                <a:solidFill>
                  <a:schemeClr val="accent4">
                    <a:lumMod val="75000"/>
                  </a:schemeClr>
                </a:solidFill>
                <a:latin typeface="Helvetica"/>
                <a:cs typeface="Arial" pitchFamily="34" charset="0"/>
              </a:rPr>
              <a:t>. </a:t>
            </a:r>
            <a:r>
              <a:rPr lang="en-US" altLang="en-US" sz="2000" dirty="0">
                <a:solidFill>
                  <a:srgbClr val="666666"/>
                </a:solidFill>
                <a:latin typeface="Arial" pitchFamily="34" charset="0"/>
                <a:cs typeface="Arial" pitchFamily="34" charset="0"/>
              </a:rPr>
              <a:t>By </a:t>
            </a:r>
            <a:r>
              <a:rPr lang="en-US" altLang="en-US" sz="2000" dirty="0">
                <a:solidFill>
                  <a:srgbClr val="666666"/>
                </a:solidFill>
                <a:latin typeface="Arial" pitchFamily="34" charset="0"/>
                <a:cs typeface="Arial" pitchFamily="34" charset="0"/>
                <a:hlinkClick r:id="rId3"/>
              </a:rPr>
              <a:t>Marina </a:t>
            </a:r>
            <a:r>
              <a:rPr lang="en-US" altLang="en-US" sz="2000" dirty="0" err="1" smtClean="0">
                <a:solidFill>
                  <a:srgbClr val="666666"/>
                </a:solidFill>
                <a:latin typeface="Arial" pitchFamily="34" charset="0"/>
                <a:cs typeface="Arial" pitchFamily="34" charset="0"/>
                <a:hlinkClick r:id="rId3"/>
              </a:rPr>
              <a:t>Koren</a:t>
            </a:r>
            <a:r>
              <a:rPr lang="en-US" altLang="en-US" sz="1600" dirty="0" smtClean="0">
                <a:latin typeface="Arial" pitchFamily="34" charset="0"/>
                <a:cs typeface="Arial" pitchFamily="34" charset="0"/>
              </a:rPr>
              <a:t>   </a:t>
            </a:r>
            <a:r>
              <a:rPr lang="en-US" altLang="en-US" dirty="0" smtClean="0">
                <a:solidFill>
                  <a:srgbClr val="0772B1"/>
                </a:solidFill>
                <a:latin typeface="Helvetica"/>
                <a:cs typeface="Arial" pitchFamily="34" charset="0"/>
                <a:hlinkClick r:id="rId4"/>
              </a:rPr>
              <a:t>Follow </a:t>
            </a:r>
            <a:r>
              <a:rPr lang="en-US" altLang="en-US" dirty="0">
                <a:solidFill>
                  <a:srgbClr val="0772B1"/>
                </a:solidFill>
                <a:latin typeface="Helvetica"/>
                <a:cs typeface="Arial" pitchFamily="34" charset="0"/>
                <a:hlinkClick r:id="rId4"/>
              </a:rPr>
              <a:t>on </a:t>
            </a:r>
            <a:r>
              <a:rPr lang="en-US" altLang="en-US" dirty="0" smtClean="0">
                <a:solidFill>
                  <a:srgbClr val="0772B1"/>
                </a:solidFill>
                <a:latin typeface="Helvetica"/>
                <a:cs typeface="Arial" pitchFamily="34" charset="0"/>
                <a:hlinkClick r:id="rId4"/>
              </a:rPr>
              <a:t>Twitter</a:t>
            </a:r>
            <a:endParaRPr lang="en-US" altLang="en-US" b="1" dirty="0">
              <a:solidFill>
                <a:schemeClr val="accent4">
                  <a:lumMod val="75000"/>
                </a:schemeClr>
              </a:solidFill>
              <a:latin typeface="Helvetica"/>
              <a:cs typeface="Arial" pitchFamily="34" charset="0"/>
            </a:endParaRPr>
          </a:p>
        </p:txBody>
      </p:sp>
      <p:sp>
        <p:nvSpPr>
          <p:cNvPr id="5" name="TextBox 4"/>
          <p:cNvSpPr txBox="1"/>
          <p:nvPr/>
        </p:nvSpPr>
        <p:spPr>
          <a:xfrm>
            <a:off x="5029200" y="3810000"/>
            <a:ext cx="3733800" cy="1754326"/>
          </a:xfrm>
          <a:prstGeom prst="rect">
            <a:avLst/>
          </a:prstGeom>
          <a:noFill/>
        </p:spPr>
        <p:txBody>
          <a:bodyPr wrap="square" rtlCol="0">
            <a:spAutoFit/>
          </a:bodyPr>
          <a:lstStyle/>
          <a:p>
            <a:r>
              <a:rPr lang="en-US" b="1" dirty="0">
                <a:solidFill>
                  <a:schemeClr val="bg1"/>
                </a:solidFill>
              </a:rPr>
              <a:t>Neonicotinoids have previously been </a:t>
            </a:r>
            <a:r>
              <a:rPr lang="en-US" b="1" dirty="0">
                <a:solidFill>
                  <a:schemeClr val="bg1"/>
                </a:solidFill>
                <a:hlinkClick r:id="rId5"/>
              </a:rPr>
              <a:t>linked</a:t>
            </a:r>
            <a:r>
              <a:rPr lang="en-US" b="1" dirty="0">
                <a:solidFill>
                  <a:schemeClr val="bg1"/>
                </a:solidFill>
              </a:rPr>
              <a:t> to the country's shrinking bee population. Last June, more than 50,000 bumblebees, or about 300 colonies, were found dead or dying in a Target parking lot in Oregon.</a:t>
            </a:r>
          </a:p>
        </p:txBody>
      </p:sp>
      <p:sp>
        <p:nvSpPr>
          <p:cNvPr id="6" name="TextBox 5"/>
          <p:cNvSpPr txBox="1"/>
          <p:nvPr/>
        </p:nvSpPr>
        <p:spPr>
          <a:xfrm>
            <a:off x="228600" y="6438900"/>
            <a:ext cx="6667500" cy="369332"/>
          </a:xfrm>
          <a:prstGeom prst="rect">
            <a:avLst/>
          </a:prstGeom>
          <a:noFill/>
        </p:spPr>
        <p:txBody>
          <a:bodyPr wrap="square" rtlCol="0">
            <a:spAutoFit/>
          </a:bodyPr>
          <a:lstStyle/>
          <a:p>
            <a:r>
              <a:rPr lang="en-US" dirty="0"/>
              <a:t>http://</a:t>
            </a:r>
            <a:r>
              <a:rPr lang="en-US" dirty="0" smtClean="0"/>
              <a:t>www.salon.com/2014/06/26/bee_friendly_plants</a:t>
            </a:r>
            <a:endParaRPr lang="en-US" dirty="0"/>
          </a:p>
        </p:txBody>
      </p:sp>
    </p:spTree>
    <p:extLst>
      <p:ext uri="{BB962C8B-B14F-4D97-AF65-F5344CB8AC3E}">
        <p14:creationId xmlns:p14="http://schemas.microsoft.com/office/powerpoint/2010/main" val="3254681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85800"/>
            <a:ext cx="7772400" cy="6001643"/>
          </a:xfrm>
          <a:prstGeom prst="rect">
            <a:avLst/>
          </a:prstGeom>
          <a:noFill/>
        </p:spPr>
        <p:txBody>
          <a:bodyPr wrap="square" rtlCol="0">
            <a:spAutoFit/>
          </a:bodyPr>
          <a:lstStyle/>
          <a:p>
            <a:r>
              <a:rPr lang="en-US" sz="2400" b="1" i="1" dirty="0"/>
              <a:t>What are neonicotinoid insecticides? </a:t>
            </a:r>
            <a:r>
              <a:rPr lang="en-US" sz="2400" dirty="0"/>
              <a:t>Neonicotinoids are a group of insecticides with a chemical structure that is similar to nicotine. </a:t>
            </a:r>
          </a:p>
          <a:p>
            <a:pPr lvl="0"/>
            <a:endParaRPr lang="en-US" sz="2400" dirty="0" smtClean="0"/>
          </a:p>
          <a:p>
            <a:pPr lvl="0"/>
            <a:endParaRPr lang="en-US" sz="2400" dirty="0"/>
          </a:p>
          <a:p>
            <a:pPr lvl="0"/>
            <a:r>
              <a:rPr lang="en-US" sz="2400" b="1" dirty="0" smtClean="0">
                <a:solidFill>
                  <a:srgbClr val="FF0000"/>
                </a:solidFill>
              </a:rPr>
              <a:t>                     </a:t>
            </a:r>
          </a:p>
          <a:p>
            <a:pPr lvl="0"/>
            <a:endParaRPr lang="en-US" sz="2400" b="1" dirty="0">
              <a:solidFill>
                <a:srgbClr val="FF0000"/>
              </a:solidFill>
            </a:endParaRPr>
          </a:p>
          <a:p>
            <a:pPr lvl="0"/>
            <a:endParaRPr lang="en-US" sz="2400" b="1" dirty="0" smtClean="0">
              <a:solidFill>
                <a:srgbClr val="FF0000"/>
              </a:solidFill>
            </a:endParaRPr>
          </a:p>
          <a:p>
            <a:r>
              <a:rPr lang="en-US" sz="2400" b="1" dirty="0" smtClean="0">
                <a:solidFill>
                  <a:srgbClr val="FF0000"/>
                </a:solidFill>
              </a:rPr>
              <a:t>             Imidacloprid		           Nicotine</a:t>
            </a:r>
            <a:endParaRPr lang="en-US" sz="2400" b="1" dirty="0">
              <a:solidFill>
                <a:srgbClr val="FF0000"/>
              </a:solidFill>
            </a:endParaRPr>
          </a:p>
          <a:p>
            <a:pPr lvl="0"/>
            <a:endParaRPr lang="en-US" sz="2400" dirty="0"/>
          </a:p>
          <a:p>
            <a:r>
              <a:rPr lang="en-US" sz="2400" dirty="0" smtClean="0"/>
              <a:t>They </a:t>
            </a:r>
            <a:r>
              <a:rPr lang="en-US" sz="2400" dirty="0"/>
              <a:t>are more selective (e.g. they have greater toxicity to insects than </a:t>
            </a:r>
            <a:r>
              <a:rPr lang="en-US" sz="2400" dirty="0" smtClean="0"/>
              <a:t>to </a:t>
            </a:r>
            <a:r>
              <a:rPr lang="en-US" sz="2400" dirty="0"/>
              <a:t>mammals), and are less harmful than most </a:t>
            </a:r>
            <a:r>
              <a:rPr lang="en-US" sz="2400" dirty="0" smtClean="0"/>
              <a:t> </a:t>
            </a:r>
            <a:r>
              <a:rPr lang="en-US" sz="2400" dirty="0"/>
              <a:t>older classes of insecticides. The most widely used neonicotinoid insecticide, </a:t>
            </a:r>
            <a:r>
              <a:rPr lang="en-US" sz="2400" dirty="0" err="1"/>
              <a:t>imidacloprid</a:t>
            </a:r>
            <a:r>
              <a:rPr lang="en-US" sz="2400" dirty="0"/>
              <a:t>, is less toxic to people than caffeine, and about twice as toxic as ibuprofen.</a:t>
            </a:r>
            <a:endParaRPr lang="en-US" sz="2400" dirty="0" smtClean="0"/>
          </a:p>
          <a:p>
            <a:pPr lvl="0"/>
            <a:endParaRPr lang="en-US" sz="2400" dirty="0"/>
          </a:p>
        </p:txBody>
      </p:sp>
      <p:pic>
        <p:nvPicPr>
          <p:cNvPr id="2050" name="Picture 2" descr="http://upload.wikimedia.org/wikipedia/commons/thumb/1/18/Imidacloprid.svg/308px-Imidacloprid.sv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1970994"/>
            <a:ext cx="29337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thumb/7/70/Nicotine.svg/161px-Nicotine.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2056719"/>
            <a:ext cx="1533525"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81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g.-3-6-inch-gerber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0700" y="3283527"/>
            <a:ext cx="5486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04800"/>
            <a:ext cx="8153400" cy="2739211"/>
          </a:xfrm>
          <a:prstGeom prst="rect">
            <a:avLst/>
          </a:prstGeom>
          <a:noFill/>
        </p:spPr>
        <p:txBody>
          <a:bodyPr wrap="square" rtlCol="0">
            <a:spAutoFit/>
          </a:bodyPr>
          <a:lstStyle/>
          <a:p>
            <a:pPr algn="ctr"/>
            <a:r>
              <a:rPr lang="en-US" sz="2800" b="1" dirty="0" smtClean="0">
                <a:solidFill>
                  <a:schemeClr val="accent3">
                    <a:lumMod val="75000"/>
                  </a:schemeClr>
                </a:solidFill>
              </a:rPr>
              <a:t>Impact on  Greenhouse and Nursery Growers?</a:t>
            </a:r>
          </a:p>
          <a:p>
            <a:pPr algn="ctr"/>
            <a:endParaRPr lang="en-US" sz="2400" dirty="0">
              <a:solidFill>
                <a:schemeClr val="accent6">
                  <a:lumMod val="50000"/>
                </a:schemeClr>
              </a:solidFill>
            </a:endParaRPr>
          </a:p>
          <a:p>
            <a:pPr marL="342900" indent="-342900">
              <a:buFont typeface="Arial" panose="020B0604020202020204" pitchFamily="34" charset="0"/>
              <a:buChar char="•"/>
            </a:pPr>
            <a:r>
              <a:rPr lang="en-US" sz="2400" dirty="0" smtClean="0">
                <a:solidFill>
                  <a:schemeClr val="accent6">
                    <a:lumMod val="50000"/>
                  </a:schemeClr>
                </a:solidFill>
              </a:rPr>
              <a:t>In 2015 Home Depot is requiring a label in each pot of plants treated with a neonicotinoid insecticide.</a:t>
            </a:r>
          </a:p>
          <a:p>
            <a:pPr marL="342900" indent="-342900">
              <a:buFont typeface="Arial" panose="020B0604020202020204" pitchFamily="34" charset="0"/>
              <a:buChar char="•"/>
            </a:pPr>
            <a:endParaRPr lang="en-US" sz="2400" dirty="0" smtClean="0">
              <a:solidFill>
                <a:schemeClr val="accent6">
                  <a:lumMod val="50000"/>
                </a:schemeClr>
              </a:solidFill>
            </a:endParaRPr>
          </a:p>
          <a:p>
            <a:pPr marL="342900" indent="-342900">
              <a:buFont typeface="Arial" panose="020B0604020202020204" pitchFamily="34" charset="0"/>
              <a:buChar char="•"/>
            </a:pPr>
            <a:r>
              <a:rPr lang="en-US" sz="2400" dirty="0" smtClean="0">
                <a:solidFill>
                  <a:schemeClr val="accent6">
                    <a:lumMod val="50000"/>
                  </a:schemeClr>
                </a:solidFill>
              </a:rPr>
              <a:t>Two other retail store buyers have requested that no </a:t>
            </a:r>
            <a:r>
              <a:rPr lang="en-US" sz="2400" dirty="0" err="1" smtClean="0">
                <a:solidFill>
                  <a:schemeClr val="accent6">
                    <a:lumMod val="50000"/>
                  </a:schemeClr>
                </a:solidFill>
              </a:rPr>
              <a:t>neonics</a:t>
            </a:r>
            <a:r>
              <a:rPr lang="en-US" sz="2400" dirty="0" smtClean="0">
                <a:solidFill>
                  <a:schemeClr val="accent6">
                    <a:lumMod val="50000"/>
                  </a:schemeClr>
                </a:solidFill>
              </a:rPr>
              <a:t> be used but have not yet made a firm requirement</a:t>
            </a:r>
            <a:endParaRPr lang="en-US" sz="2400" dirty="0">
              <a:solidFill>
                <a:schemeClr val="accent6">
                  <a:lumMod val="50000"/>
                </a:schemeClr>
              </a:solidFill>
            </a:endParaRPr>
          </a:p>
        </p:txBody>
      </p:sp>
    </p:spTree>
    <p:extLst>
      <p:ext uri="{BB962C8B-B14F-4D97-AF65-F5344CB8AC3E}">
        <p14:creationId xmlns:p14="http://schemas.microsoft.com/office/powerpoint/2010/main" val="2381601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789" y="228600"/>
            <a:ext cx="4482811" cy="4216539"/>
          </a:xfrm>
          <a:prstGeom prst="rect">
            <a:avLst/>
          </a:prstGeom>
          <a:noFill/>
        </p:spPr>
        <p:txBody>
          <a:bodyPr wrap="square" rtlCol="0">
            <a:spAutoFit/>
          </a:bodyPr>
          <a:lstStyle/>
          <a:p>
            <a:pPr algn="ctr"/>
            <a:r>
              <a:rPr lang="en-US" sz="2800" b="1" dirty="0" smtClean="0">
                <a:solidFill>
                  <a:schemeClr val="accent1">
                    <a:lumMod val="75000"/>
                  </a:schemeClr>
                </a:solidFill>
              </a:rPr>
              <a:t>Questions Raised</a:t>
            </a:r>
          </a:p>
          <a:p>
            <a:endParaRPr lang="en-US" sz="2400" dirty="0">
              <a:solidFill>
                <a:schemeClr val="accent1">
                  <a:lumMod val="75000"/>
                </a:schemeClr>
              </a:solidFill>
            </a:endParaRPr>
          </a:p>
          <a:p>
            <a:pPr marL="342900" indent="-342900">
              <a:buFont typeface="Arial" panose="020B0604020202020204" pitchFamily="34" charset="0"/>
              <a:buChar char="•"/>
            </a:pPr>
            <a:r>
              <a:rPr lang="en-US" sz="2400" dirty="0" smtClean="0">
                <a:solidFill>
                  <a:schemeClr val="accent6">
                    <a:lumMod val="50000"/>
                  </a:schemeClr>
                </a:solidFill>
              </a:rPr>
              <a:t>Is the widespread use of imidacloprid and other </a:t>
            </a:r>
            <a:r>
              <a:rPr lang="en-US" sz="2400" dirty="0" err="1" smtClean="0">
                <a:solidFill>
                  <a:schemeClr val="accent6">
                    <a:lumMod val="50000"/>
                  </a:schemeClr>
                </a:solidFill>
              </a:rPr>
              <a:t>neonics</a:t>
            </a:r>
            <a:r>
              <a:rPr lang="en-US" sz="2400" dirty="0" smtClean="0">
                <a:solidFill>
                  <a:schemeClr val="accent6">
                    <a:lumMod val="50000"/>
                  </a:schemeClr>
                </a:solidFill>
              </a:rPr>
              <a:t> causing the decline of managed honey bees?</a:t>
            </a:r>
          </a:p>
          <a:p>
            <a:pPr marL="342900" indent="-342900">
              <a:buFont typeface="Arial" panose="020B0604020202020204" pitchFamily="34" charset="0"/>
              <a:buChar char="•"/>
            </a:pPr>
            <a:endParaRPr lang="en-US" sz="2400" dirty="0" smtClean="0">
              <a:solidFill>
                <a:schemeClr val="accent6">
                  <a:lumMod val="50000"/>
                </a:schemeClr>
              </a:solidFill>
            </a:endParaRPr>
          </a:p>
          <a:p>
            <a:pPr marL="342900" indent="-342900">
              <a:buFont typeface="Arial" panose="020B0604020202020204" pitchFamily="34" charset="0"/>
              <a:buChar char="•"/>
            </a:pPr>
            <a:r>
              <a:rPr lang="en-US" sz="2400" dirty="0" smtClean="0">
                <a:solidFill>
                  <a:schemeClr val="accent6">
                    <a:lumMod val="50000"/>
                  </a:schemeClr>
                </a:solidFill>
              </a:rPr>
              <a:t>Are flowering plants sold in garden centers harmful to bees because of the use of pesticides during production?</a:t>
            </a:r>
            <a:endParaRPr lang="en-US" sz="2400" dirty="0">
              <a:solidFill>
                <a:schemeClr val="accent6">
                  <a:lumMod val="50000"/>
                </a:schemeClr>
              </a:solidFill>
            </a:endParaRPr>
          </a:p>
        </p:txBody>
      </p:sp>
      <p:pic>
        <p:nvPicPr>
          <p:cNvPr id="245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454572"/>
            <a:ext cx="3900920" cy="199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descr="http://windowontheprairie.com/wp-content/uploads/2010/05/Planting_Soybeans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228600"/>
            <a:ext cx="2495550" cy="332898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windowontheprairie.com/wp-content/uploads/2010/05/Planting_Soybeans0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29275" y="3120211"/>
            <a:ext cx="3333750" cy="250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566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85799" y="1600200"/>
            <a:ext cx="7790457" cy="243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1" y="132015"/>
            <a:ext cx="2209800" cy="13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406977"/>
            <a:ext cx="2081714"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2274" y="4150302"/>
            <a:ext cx="7437501" cy="2314575"/>
          </a:xfrm>
          <a:prstGeom prst="rect">
            <a:avLst/>
          </a:prstGeom>
        </p:spPr>
      </p:pic>
      <p:sp>
        <p:nvSpPr>
          <p:cNvPr id="3" name="TextBox 2"/>
          <p:cNvSpPr txBox="1"/>
          <p:nvPr/>
        </p:nvSpPr>
        <p:spPr>
          <a:xfrm>
            <a:off x="2460786" y="193206"/>
            <a:ext cx="4296274" cy="1200329"/>
          </a:xfrm>
          <a:prstGeom prst="rect">
            <a:avLst/>
          </a:prstGeom>
          <a:noFill/>
        </p:spPr>
        <p:txBody>
          <a:bodyPr wrap="square" rtlCol="0">
            <a:spAutoFit/>
          </a:bodyPr>
          <a:lstStyle/>
          <a:p>
            <a:r>
              <a:rPr lang="en-US" sz="2400" b="1" dirty="0" smtClean="0">
                <a:solidFill>
                  <a:schemeClr val="tx2">
                    <a:lumMod val="60000"/>
                    <a:lumOff val="40000"/>
                  </a:schemeClr>
                </a:solidFill>
              </a:rPr>
              <a:t>Several Key Papers Demonstrate Negative Effects of </a:t>
            </a:r>
            <a:r>
              <a:rPr lang="en-US" sz="2400" b="1" dirty="0" err="1" smtClean="0">
                <a:solidFill>
                  <a:schemeClr val="tx2">
                    <a:lumMod val="60000"/>
                    <a:lumOff val="40000"/>
                  </a:schemeClr>
                </a:solidFill>
              </a:rPr>
              <a:t>Neonics</a:t>
            </a:r>
            <a:r>
              <a:rPr lang="en-US" sz="2400" b="1" dirty="0" smtClean="0">
                <a:solidFill>
                  <a:schemeClr val="tx2">
                    <a:lumMod val="60000"/>
                    <a:lumOff val="40000"/>
                  </a:schemeClr>
                </a:solidFill>
              </a:rPr>
              <a:t> Fed to Bees at Field-Relevant Rates </a:t>
            </a:r>
            <a:endParaRPr lang="en-US" sz="2400" b="1" dirty="0">
              <a:solidFill>
                <a:schemeClr val="tx2">
                  <a:lumMod val="60000"/>
                  <a:lumOff val="40000"/>
                </a:schemeClr>
              </a:solidFill>
            </a:endParaRPr>
          </a:p>
        </p:txBody>
      </p:sp>
      <p:sp>
        <p:nvSpPr>
          <p:cNvPr id="4" name="Right Arrow 3"/>
          <p:cNvSpPr/>
          <p:nvPr/>
        </p:nvSpPr>
        <p:spPr>
          <a:xfrm>
            <a:off x="533400" y="5562600"/>
            <a:ext cx="48127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781800" y="4800600"/>
            <a:ext cx="1295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143000" y="5715000"/>
            <a:ext cx="1066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948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243" y="2743200"/>
            <a:ext cx="8312727" cy="3785652"/>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1">
                    <a:lumMod val="75000"/>
                  </a:schemeClr>
                </a:solidFill>
              </a:rPr>
              <a:t>Most </a:t>
            </a:r>
            <a:r>
              <a:rPr lang="en-US" sz="2000" b="1" dirty="0">
                <a:solidFill>
                  <a:schemeClr val="accent1">
                    <a:lumMod val="75000"/>
                  </a:schemeClr>
                </a:solidFill>
              </a:rPr>
              <a:t>of the </a:t>
            </a:r>
            <a:r>
              <a:rPr lang="en-US" sz="2000" b="1" dirty="0">
                <a:solidFill>
                  <a:schemeClr val="accent1">
                    <a:lumMod val="75000"/>
                  </a:schemeClr>
                </a:solidFill>
                <a:hlinkClick r:id="rId2"/>
              </a:rPr>
              <a:t>92 million acres of corn</a:t>
            </a:r>
            <a:r>
              <a:rPr lang="en-US" sz="2000" b="1" dirty="0">
                <a:solidFill>
                  <a:schemeClr val="accent1">
                    <a:lumMod val="75000"/>
                  </a:schemeClr>
                </a:solidFill>
              </a:rPr>
              <a:t> planted across the U.S. this year will have been treated with either </a:t>
            </a:r>
            <a:r>
              <a:rPr lang="en-US" sz="2000" b="1" dirty="0" err="1">
                <a:solidFill>
                  <a:schemeClr val="accent1">
                    <a:lumMod val="75000"/>
                  </a:schemeClr>
                </a:solidFill>
              </a:rPr>
              <a:t>clothianidin</a:t>
            </a:r>
            <a:r>
              <a:rPr lang="en-US" sz="2000" b="1" dirty="0">
                <a:solidFill>
                  <a:schemeClr val="accent1">
                    <a:lumMod val="75000"/>
                  </a:schemeClr>
                </a:solidFill>
              </a:rPr>
              <a:t> or </a:t>
            </a:r>
            <a:r>
              <a:rPr lang="en-US" sz="2000" b="1" dirty="0" err="1" smtClean="0">
                <a:solidFill>
                  <a:schemeClr val="accent1">
                    <a:lumMod val="75000"/>
                  </a:schemeClr>
                </a:solidFill>
              </a:rPr>
              <a:t>thiamethoxam</a:t>
            </a:r>
            <a:r>
              <a:rPr lang="en-US" sz="2000" b="1" dirty="0">
                <a:solidFill>
                  <a:schemeClr val="accent1">
                    <a:lumMod val="75000"/>
                  </a:schemeClr>
                </a:solidFill>
              </a:rPr>
              <a:t> </a:t>
            </a:r>
            <a:r>
              <a:rPr lang="en-US" sz="2000" b="1" dirty="0" smtClean="0">
                <a:solidFill>
                  <a:schemeClr val="accent1">
                    <a:lumMod val="75000"/>
                  </a:schemeClr>
                </a:solidFill>
              </a:rPr>
              <a:t>as a seed treatment.</a:t>
            </a:r>
          </a:p>
          <a:p>
            <a:pPr marL="285750" indent="-285750">
              <a:buFont typeface="Arial" panose="020B0604020202020204" pitchFamily="34" charset="0"/>
              <a:buChar char="•"/>
            </a:pPr>
            <a:r>
              <a:rPr lang="en-US" sz="2000" b="1" dirty="0" smtClean="0">
                <a:solidFill>
                  <a:schemeClr val="accent1">
                    <a:lumMod val="75000"/>
                  </a:schemeClr>
                </a:solidFill>
              </a:rPr>
              <a:t> </a:t>
            </a:r>
            <a:r>
              <a:rPr lang="en-US" sz="2000" b="1" dirty="0">
                <a:solidFill>
                  <a:schemeClr val="accent1">
                    <a:lumMod val="75000"/>
                  </a:schemeClr>
                </a:solidFill>
              </a:rPr>
              <a:t>Plants visited by foraging bees (dandelions) growing near these fields</a:t>
            </a:r>
          </a:p>
          <a:p>
            <a:r>
              <a:rPr lang="en-US" sz="2000" b="1" dirty="0" smtClean="0">
                <a:solidFill>
                  <a:schemeClr val="accent1">
                    <a:lumMod val="75000"/>
                  </a:schemeClr>
                </a:solidFill>
              </a:rPr>
              <a:t>       were </a:t>
            </a:r>
            <a:r>
              <a:rPr lang="en-US" sz="2000" b="1" dirty="0">
                <a:solidFill>
                  <a:schemeClr val="accent1">
                    <a:lumMod val="75000"/>
                  </a:schemeClr>
                </a:solidFill>
              </a:rPr>
              <a:t>found to contain </a:t>
            </a:r>
            <a:r>
              <a:rPr lang="en-US" sz="2000" b="1" dirty="0" smtClean="0">
                <a:solidFill>
                  <a:schemeClr val="accent1">
                    <a:lumMod val="75000"/>
                  </a:schemeClr>
                </a:solidFill>
              </a:rPr>
              <a:t>neonicotinoids</a:t>
            </a:r>
          </a:p>
          <a:p>
            <a:pPr marL="285750" indent="-285750">
              <a:buFont typeface="Arial" panose="020B0604020202020204" pitchFamily="34" charset="0"/>
              <a:buChar char="•"/>
            </a:pPr>
            <a:r>
              <a:rPr lang="en-US" sz="2000" b="1" dirty="0">
                <a:solidFill>
                  <a:schemeClr val="accent1">
                    <a:lumMod val="75000"/>
                  </a:schemeClr>
                </a:solidFill>
              </a:rPr>
              <a:t>Dead bees collected near hive entrances during the spring sampling period were found to </a:t>
            </a:r>
            <a:r>
              <a:rPr lang="en-US" sz="2000" b="1" dirty="0" smtClean="0">
                <a:solidFill>
                  <a:schemeClr val="accent1">
                    <a:lumMod val="75000"/>
                  </a:schemeClr>
                </a:solidFill>
              </a:rPr>
              <a:t>contain </a:t>
            </a:r>
            <a:r>
              <a:rPr lang="en-US" sz="2000" b="1" dirty="0" err="1" smtClean="0">
                <a:solidFill>
                  <a:schemeClr val="accent1">
                    <a:lumMod val="75000"/>
                  </a:schemeClr>
                </a:solidFill>
              </a:rPr>
              <a:t>clothianidin</a:t>
            </a:r>
            <a:endParaRPr lang="en-US" sz="2000" b="1" dirty="0" smtClean="0">
              <a:solidFill>
                <a:schemeClr val="accent1">
                  <a:lumMod val="75000"/>
                </a:schemeClr>
              </a:solidFill>
            </a:endParaRPr>
          </a:p>
          <a:p>
            <a:pPr marL="285750" indent="-285750">
              <a:buFont typeface="Arial" panose="020B0604020202020204" pitchFamily="34" charset="0"/>
              <a:buChar char="•"/>
            </a:pPr>
            <a:r>
              <a:rPr lang="en-US" sz="2000" b="1" dirty="0" smtClean="0">
                <a:solidFill>
                  <a:schemeClr val="accent1">
                    <a:lumMod val="75000"/>
                  </a:schemeClr>
                </a:solidFill>
              </a:rPr>
              <a:t>We also </a:t>
            </a:r>
            <a:r>
              <a:rPr lang="en-US" sz="2000" b="1" dirty="0">
                <a:solidFill>
                  <a:schemeClr val="accent1">
                    <a:lumMod val="75000"/>
                  </a:schemeClr>
                </a:solidFill>
              </a:rPr>
              <a:t>detected </a:t>
            </a:r>
            <a:r>
              <a:rPr lang="en-US" sz="2000" b="1" dirty="0" err="1" smtClean="0">
                <a:solidFill>
                  <a:schemeClr val="accent1">
                    <a:lumMod val="75000"/>
                  </a:schemeClr>
                </a:solidFill>
              </a:rPr>
              <a:t>clothianidin</a:t>
            </a:r>
            <a:r>
              <a:rPr lang="en-US" sz="2000" b="1" dirty="0" smtClean="0">
                <a:solidFill>
                  <a:schemeClr val="accent1">
                    <a:lumMod val="75000"/>
                  </a:schemeClr>
                </a:solidFill>
              </a:rPr>
              <a:t> in pollen collected </a:t>
            </a:r>
            <a:r>
              <a:rPr lang="en-US" sz="2000" b="1" dirty="0">
                <a:solidFill>
                  <a:schemeClr val="accent1">
                    <a:lumMod val="75000"/>
                  </a:schemeClr>
                </a:solidFill>
              </a:rPr>
              <a:t>by bees and stored in the hive</a:t>
            </a:r>
            <a:r>
              <a:rPr lang="en-US" sz="2000" b="1" dirty="0" smtClean="0">
                <a:solidFill>
                  <a:schemeClr val="accent1">
                    <a:lumMod val="75000"/>
                  </a:schemeClr>
                </a:solidFill>
              </a:rPr>
              <a:t>.</a:t>
            </a:r>
          </a:p>
          <a:p>
            <a:pPr marL="285750" indent="-285750">
              <a:buFont typeface="Arial" panose="020B0604020202020204" pitchFamily="34" charset="0"/>
              <a:buChar char="•"/>
            </a:pPr>
            <a:r>
              <a:rPr lang="en-US" sz="2000" b="1" dirty="0">
                <a:solidFill>
                  <a:schemeClr val="accent1">
                    <a:lumMod val="75000"/>
                  </a:schemeClr>
                </a:solidFill>
              </a:rPr>
              <a:t>M</a:t>
            </a:r>
            <a:r>
              <a:rPr lang="en-US" sz="2000" b="1" dirty="0" smtClean="0">
                <a:solidFill>
                  <a:schemeClr val="accent1">
                    <a:lumMod val="75000"/>
                  </a:schemeClr>
                </a:solidFill>
              </a:rPr>
              <a:t>aize </a:t>
            </a:r>
            <a:r>
              <a:rPr lang="en-US" sz="2000" b="1" dirty="0">
                <a:solidFill>
                  <a:schemeClr val="accent1">
                    <a:lumMod val="75000"/>
                  </a:schemeClr>
                </a:solidFill>
              </a:rPr>
              <a:t>pollen from treated seed was found to contain </a:t>
            </a:r>
            <a:endParaRPr lang="en-US" sz="2000" b="1" dirty="0" smtClean="0">
              <a:solidFill>
                <a:schemeClr val="accent1">
                  <a:lumMod val="75000"/>
                </a:schemeClr>
              </a:solidFill>
            </a:endParaRPr>
          </a:p>
          <a:p>
            <a:r>
              <a:rPr lang="en-US" sz="2000" b="1" dirty="0" smtClean="0">
                <a:solidFill>
                  <a:schemeClr val="accent1">
                    <a:lumMod val="75000"/>
                  </a:schemeClr>
                </a:solidFill>
              </a:rPr>
              <a:t>     </a:t>
            </a:r>
            <a:r>
              <a:rPr lang="en-US" sz="2000" b="1" dirty="0" err="1" smtClean="0">
                <a:solidFill>
                  <a:schemeClr val="accent1">
                    <a:lumMod val="75000"/>
                  </a:schemeClr>
                </a:solidFill>
              </a:rPr>
              <a:t>clothianidin</a:t>
            </a:r>
            <a:r>
              <a:rPr lang="en-US" sz="2000" b="1" dirty="0" smtClean="0">
                <a:solidFill>
                  <a:schemeClr val="accent1">
                    <a:lumMod val="75000"/>
                  </a:schemeClr>
                </a:solidFill>
              </a:rPr>
              <a:t> (3.5 ppb) </a:t>
            </a:r>
            <a:r>
              <a:rPr lang="en-US" sz="2000" b="1" dirty="0">
                <a:solidFill>
                  <a:schemeClr val="accent1">
                    <a:lumMod val="75000"/>
                  </a:schemeClr>
                </a:solidFill>
              </a:rPr>
              <a:t>and other pesticides; and honey bees </a:t>
            </a:r>
            <a:r>
              <a:rPr lang="en-US" sz="2000" b="1" dirty="0" smtClean="0">
                <a:solidFill>
                  <a:schemeClr val="accent1">
                    <a:lumMod val="75000"/>
                  </a:schemeClr>
                </a:solidFill>
              </a:rPr>
              <a:t>in  our </a:t>
            </a:r>
          </a:p>
          <a:p>
            <a:r>
              <a:rPr lang="en-US" sz="2000" b="1" dirty="0" smtClean="0">
                <a:solidFill>
                  <a:schemeClr val="accent1">
                    <a:lumMod val="75000"/>
                  </a:schemeClr>
                </a:solidFill>
              </a:rPr>
              <a:t> </a:t>
            </a:r>
            <a:r>
              <a:rPr lang="en-US" sz="2000" b="1" dirty="0">
                <a:solidFill>
                  <a:schemeClr val="accent1">
                    <a:lumMod val="75000"/>
                  </a:schemeClr>
                </a:solidFill>
              </a:rPr>
              <a:t> </a:t>
            </a:r>
            <a:r>
              <a:rPr lang="en-US" sz="2000" b="1" dirty="0" smtClean="0">
                <a:solidFill>
                  <a:schemeClr val="accent1">
                    <a:lumMod val="75000"/>
                  </a:schemeClr>
                </a:solidFill>
              </a:rPr>
              <a:t>   study readily </a:t>
            </a:r>
            <a:r>
              <a:rPr lang="en-US" sz="2000" b="1" dirty="0">
                <a:solidFill>
                  <a:schemeClr val="accent1">
                    <a:lumMod val="75000"/>
                  </a:schemeClr>
                </a:solidFill>
              </a:rPr>
              <a:t>collected maize pollen.</a:t>
            </a:r>
          </a:p>
        </p:txBody>
      </p:sp>
      <p:sp>
        <p:nvSpPr>
          <p:cNvPr id="3" name="TextBox 2"/>
          <p:cNvSpPr txBox="1"/>
          <p:nvPr/>
        </p:nvSpPr>
        <p:spPr>
          <a:xfrm>
            <a:off x="548243" y="639433"/>
            <a:ext cx="8001000" cy="2092881"/>
          </a:xfrm>
          <a:prstGeom prst="rect">
            <a:avLst/>
          </a:prstGeom>
          <a:noFill/>
        </p:spPr>
        <p:txBody>
          <a:bodyPr wrap="square" rtlCol="0">
            <a:spAutoFit/>
          </a:bodyPr>
          <a:lstStyle/>
          <a:p>
            <a:pPr algn="ctr"/>
            <a:r>
              <a:rPr lang="en-US" sz="2400" b="1" dirty="0">
                <a:solidFill>
                  <a:schemeClr val="accent1">
                    <a:lumMod val="75000"/>
                  </a:schemeClr>
                </a:solidFill>
              </a:rPr>
              <a:t>Multiple Routes of Pesticide Exposure for Honey Bees</a:t>
            </a:r>
          </a:p>
          <a:p>
            <a:pPr algn="ctr"/>
            <a:r>
              <a:rPr lang="en-US" sz="2400" b="1" dirty="0">
                <a:solidFill>
                  <a:schemeClr val="accent1">
                    <a:lumMod val="75000"/>
                  </a:schemeClr>
                </a:solidFill>
              </a:rPr>
              <a:t>Living Near Agricultural </a:t>
            </a:r>
            <a:r>
              <a:rPr lang="en-US" sz="2400" b="1" dirty="0" smtClean="0">
                <a:solidFill>
                  <a:schemeClr val="accent1">
                    <a:lumMod val="75000"/>
                  </a:schemeClr>
                </a:solidFill>
              </a:rPr>
              <a:t>Fields</a:t>
            </a:r>
            <a:endParaRPr lang="en-US" sz="1400" b="1" dirty="0" smtClean="0">
              <a:solidFill>
                <a:schemeClr val="accent1">
                  <a:lumMod val="75000"/>
                </a:schemeClr>
              </a:solidFill>
            </a:endParaRPr>
          </a:p>
          <a:p>
            <a:pPr algn="ctr"/>
            <a:endParaRPr lang="en-US" sz="1000" b="1" dirty="0">
              <a:solidFill>
                <a:schemeClr val="accent1">
                  <a:lumMod val="75000"/>
                </a:schemeClr>
              </a:solidFill>
            </a:endParaRPr>
          </a:p>
          <a:p>
            <a:r>
              <a:rPr lang="en-US" dirty="0"/>
              <a:t>Christian H. Krupke</a:t>
            </a:r>
            <a:r>
              <a:rPr lang="en-US" baseline="30000" dirty="0"/>
              <a:t>1</a:t>
            </a:r>
            <a:r>
              <a:rPr lang="en-US" dirty="0"/>
              <a:t>*, Greg J. Hunt1, Brian D. Eitzer</a:t>
            </a:r>
            <a:r>
              <a:rPr lang="en-US" baseline="30000" dirty="0"/>
              <a:t>2</a:t>
            </a:r>
            <a:r>
              <a:rPr lang="en-US" dirty="0"/>
              <a:t>, Gladys Andino</a:t>
            </a:r>
            <a:r>
              <a:rPr lang="en-US" baseline="30000" dirty="0"/>
              <a:t>1</a:t>
            </a:r>
            <a:r>
              <a:rPr lang="en-US" dirty="0"/>
              <a:t>, </a:t>
            </a:r>
            <a:r>
              <a:rPr lang="en-US" dirty="0" err="1"/>
              <a:t>Krispn</a:t>
            </a:r>
            <a:r>
              <a:rPr lang="en-US" dirty="0"/>
              <a:t> </a:t>
            </a:r>
            <a:r>
              <a:rPr lang="en-US" dirty="0" smtClean="0"/>
              <a:t>Given</a:t>
            </a:r>
            <a:r>
              <a:rPr lang="en-US" baseline="30000" dirty="0" smtClean="0"/>
              <a:t>1</a:t>
            </a:r>
          </a:p>
          <a:p>
            <a:endParaRPr lang="en-US" baseline="30000" dirty="0"/>
          </a:p>
          <a:p>
            <a:r>
              <a:rPr lang="en-US" sz="1400" baseline="30000" dirty="0"/>
              <a:t>1</a:t>
            </a:r>
            <a:r>
              <a:rPr lang="en-US" sz="1400" dirty="0"/>
              <a:t> Department of Entomology, Purdue University, West Lafayette, Indiana, United States of America, </a:t>
            </a:r>
            <a:r>
              <a:rPr lang="en-US" sz="1400" baseline="30000" dirty="0"/>
              <a:t>2</a:t>
            </a:r>
            <a:r>
              <a:rPr lang="en-US" sz="1400" dirty="0"/>
              <a:t> Department of Analytical Chemistry, The Connecticut </a:t>
            </a:r>
            <a:r>
              <a:rPr lang="en-US" sz="1400" dirty="0" smtClean="0"/>
              <a:t>Agricultural Experiment </a:t>
            </a:r>
            <a:r>
              <a:rPr lang="en-US" sz="1400" dirty="0"/>
              <a:t>Station, New Haven, Connecticut, United States of America</a:t>
            </a:r>
          </a:p>
        </p:txBody>
      </p:sp>
      <p:sp>
        <p:nvSpPr>
          <p:cNvPr id="4" name="TextBox 3"/>
          <p:cNvSpPr txBox="1"/>
          <p:nvPr/>
        </p:nvSpPr>
        <p:spPr>
          <a:xfrm>
            <a:off x="548243" y="76200"/>
            <a:ext cx="4404757" cy="369332"/>
          </a:xfrm>
          <a:prstGeom prst="rect">
            <a:avLst/>
          </a:prstGeom>
          <a:noFill/>
        </p:spPr>
        <p:txBody>
          <a:bodyPr wrap="square" rtlCol="0">
            <a:spAutoFit/>
          </a:bodyPr>
          <a:lstStyle/>
          <a:p>
            <a:r>
              <a:rPr lang="en-US" dirty="0" smtClean="0"/>
              <a:t>Published in 2014, Purdue</a:t>
            </a:r>
            <a:endParaRPr lang="en-US" dirty="0"/>
          </a:p>
        </p:txBody>
      </p:sp>
    </p:spTree>
    <p:extLst>
      <p:ext uri="{BB962C8B-B14F-4D97-AF65-F5344CB8AC3E}">
        <p14:creationId xmlns:p14="http://schemas.microsoft.com/office/powerpoint/2010/main" val="2528924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380" y="457200"/>
            <a:ext cx="7620000" cy="1569660"/>
          </a:xfrm>
          <a:prstGeom prst="rect">
            <a:avLst/>
          </a:prstGeom>
          <a:noFill/>
        </p:spPr>
        <p:txBody>
          <a:bodyPr wrap="square" rtlCol="0">
            <a:spAutoFit/>
          </a:bodyPr>
          <a:lstStyle/>
          <a:p>
            <a:pPr algn="ctr"/>
            <a:r>
              <a:rPr lang="en-US" sz="2400" b="1" dirty="0">
                <a:solidFill>
                  <a:schemeClr val="accent1">
                    <a:lumMod val="75000"/>
                  </a:schemeClr>
                </a:solidFill>
              </a:rPr>
              <a:t>Insecticidal Seed Treatments can Harm Honey Bees</a:t>
            </a:r>
          </a:p>
          <a:p>
            <a:pPr algn="ctr"/>
            <a:r>
              <a:rPr lang="en-US" b="1" dirty="0">
                <a:solidFill>
                  <a:schemeClr val="accent1">
                    <a:lumMod val="75000"/>
                  </a:schemeClr>
                </a:solidFill>
              </a:rPr>
              <a:t>Erin Hodgson, Department of Entomology (ISU) and Christian Krupke, Department of Entomology (Purdue</a:t>
            </a:r>
            <a:r>
              <a:rPr lang="en-US" b="1" dirty="0" smtClean="0">
                <a:solidFill>
                  <a:schemeClr val="accent1">
                    <a:lumMod val="75000"/>
                  </a:schemeClr>
                </a:solidFill>
              </a:rPr>
              <a:t>)</a:t>
            </a:r>
            <a:endParaRPr lang="en-US" b="1" dirty="0"/>
          </a:p>
          <a:p>
            <a:pPr algn="ctr"/>
            <a:r>
              <a:rPr lang="en-US" dirty="0"/>
              <a:t>http://www.extension.iastate.edu/CropNews/2012/0406hodgson.htm</a:t>
            </a:r>
            <a:r>
              <a:rPr lang="en-US" b="1" dirty="0"/>
              <a:t/>
            </a:r>
            <a:br>
              <a:rPr lang="en-US" b="1" dirty="0"/>
            </a:br>
            <a:endParaRPr lang="en-US" dirty="0"/>
          </a:p>
        </p:txBody>
      </p:sp>
      <p:pic>
        <p:nvPicPr>
          <p:cNvPr id="32770" name="Picture 2" descr="http://www.extension.iastate.edu/NR/rdonlyres/6055BABD-F94D-4C7D-8D47-34229A0220EF/168283/0406Picture1.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1828800"/>
            <a:ext cx="6781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5562600"/>
            <a:ext cx="7033161" cy="1477328"/>
          </a:xfrm>
          <a:prstGeom prst="rect">
            <a:avLst/>
          </a:prstGeom>
          <a:noFill/>
        </p:spPr>
        <p:txBody>
          <a:bodyPr wrap="square" rtlCol="0">
            <a:spAutoFit/>
          </a:bodyPr>
          <a:lstStyle/>
          <a:p>
            <a:r>
              <a:rPr lang="en-US" b="1" dirty="0"/>
              <a:t>Figure 1. Bees exhibit neurotoxic symptoms when dosed with neonicotinoids. Dying bees have trouble flying, collecting food and getting back into the hive.</a:t>
            </a:r>
            <a:r>
              <a:rPr lang="en-US" dirty="0"/>
              <a:t> </a:t>
            </a:r>
            <a:r>
              <a:rPr lang="en-US" i="1" dirty="0"/>
              <a:t>Photo by John </a:t>
            </a:r>
            <a:r>
              <a:rPr lang="en-US" i="1" dirty="0" err="1"/>
              <a:t>Obermeyer</a:t>
            </a:r>
            <a:r>
              <a:rPr lang="en-US" i="1" dirty="0"/>
              <a:t>, Purdue Extension Entomology.</a:t>
            </a:r>
            <a:br>
              <a:rPr lang="en-US" i="1" dirty="0"/>
            </a:br>
            <a:endParaRPr lang="en-US" dirty="0"/>
          </a:p>
        </p:txBody>
      </p:sp>
      <p:sp>
        <p:nvSpPr>
          <p:cNvPr id="4" name="TextBox 3"/>
          <p:cNvSpPr txBox="1"/>
          <p:nvPr/>
        </p:nvSpPr>
        <p:spPr>
          <a:xfrm>
            <a:off x="457200" y="152400"/>
            <a:ext cx="4343400" cy="369332"/>
          </a:xfrm>
          <a:prstGeom prst="rect">
            <a:avLst/>
          </a:prstGeom>
          <a:noFill/>
        </p:spPr>
        <p:txBody>
          <a:bodyPr wrap="square" rtlCol="0">
            <a:spAutoFit/>
          </a:bodyPr>
          <a:lstStyle/>
          <a:p>
            <a:r>
              <a:rPr lang="en-US" dirty="0" smtClean="0"/>
              <a:t>Extension publication by Iowa State:</a:t>
            </a:r>
            <a:endParaRPr lang="en-US" dirty="0"/>
          </a:p>
        </p:txBody>
      </p:sp>
    </p:spTree>
    <p:extLst>
      <p:ext uri="{BB962C8B-B14F-4D97-AF65-F5344CB8AC3E}">
        <p14:creationId xmlns:p14="http://schemas.microsoft.com/office/powerpoint/2010/main" val="772735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8881" y="146048"/>
            <a:ext cx="5507038" cy="366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descr="http://blogs-images.forbes.com/jonentine/files/2014/05/honeybe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809998"/>
            <a:ext cx="7239000" cy="289560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209800" y="3733800"/>
            <a:ext cx="0" cy="2514600"/>
          </a:xfrm>
          <a:prstGeom prst="line">
            <a:avLst/>
          </a:prstGeom>
          <a:ln>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3733800"/>
            <a:ext cx="0" cy="2514600"/>
          </a:xfrm>
          <a:prstGeom prst="line">
            <a:avLst/>
          </a:prstGeom>
          <a:ln>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14600" y="609600"/>
            <a:ext cx="2590800" cy="923330"/>
          </a:xfrm>
          <a:prstGeom prst="rect">
            <a:avLst/>
          </a:prstGeom>
          <a:noFill/>
        </p:spPr>
        <p:txBody>
          <a:bodyPr wrap="square" rtlCol="0">
            <a:spAutoFit/>
          </a:bodyPr>
          <a:lstStyle/>
          <a:p>
            <a:r>
              <a:rPr lang="en-US" b="1" dirty="0" smtClean="0">
                <a:solidFill>
                  <a:schemeClr val="accent4">
                    <a:lumMod val="75000"/>
                  </a:schemeClr>
                </a:solidFill>
              </a:rPr>
              <a:t>Imidacloprid Use in Agricultural Crops in the USA</a:t>
            </a:r>
            <a:endParaRPr lang="en-US" b="1" dirty="0">
              <a:solidFill>
                <a:schemeClr val="accent4">
                  <a:lumMod val="75000"/>
                </a:schemeClr>
              </a:solidFill>
            </a:endParaRPr>
          </a:p>
        </p:txBody>
      </p:sp>
      <p:cxnSp>
        <p:nvCxnSpPr>
          <p:cNvPr id="17" name="Straight Connector 16"/>
          <p:cNvCxnSpPr/>
          <p:nvPr/>
        </p:nvCxnSpPr>
        <p:spPr>
          <a:xfrm>
            <a:off x="1752600" y="4191000"/>
            <a:ext cx="0" cy="205740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08880" y="3886200"/>
            <a:ext cx="1000920" cy="369332"/>
          </a:xfrm>
          <a:prstGeom prst="rect">
            <a:avLst/>
          </a:prstGeom>
          <a:noFill/>
        </p:spPr>
        <p:txBody>
          <a:bodyPr wrap="square" rtlCol="0">
            <a:spAutoFit/>
          </a:bodyPr>
          <a:lstStyle/>
          <a:p>
            <a:r>
              <a:rPr lang="en-US" dirty="0" smtClean="0"/>
              <a:t>   </a:t>
            </a:r>
            <a:r>
              <a:rPr lang="en-US" b="1" dirty="0" err="1" smtClean="0">
                <a:solidFill>
                  <a:schemeClr val="accent1">
                    <a:lumMod val="75000"/>
                  </a:schemeClr>
                </a:solidFill>
              </a:rPr>
              <a:t>Varroa</a:t>
            </a:r>
            <a:endParaRPr lang="en-US" b="1" dirty="0">
              <a:solidFill>
                <a:schemeClr val="accent1">
                  <a:lumMod val="75000"/>
                </a:schemeClr>
              </a:solidFill>
            </a:endParaRPr>
          </a:p>
        </p:txBody>
      </p:sp>
      <p:sp>
        <p:nvSpPr>
          <p:cNvPr id="19" name="Down Arrow 18"/>
          <p:cNvSpPr/>
          <p:nvPr/>
        </p:nvSpPr>
        <p:spPr>
          <a:xfrm>
            <a:off x="2844141" y="46482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501241" y="4191000"/>
            <a:ext cx="1143000" cy="523220"/>
          </a:xfrm>
          <a:prstGeom prst="rect">
            <a:avLst/>
          </a:prstGeom>
          <a:noFill/>
        </p:spPr>
        <p:txBody>
          <a:bodyPr wrap="square" rtlCol="0">
            <a:spAutoFit/>
          </a:bodyPr>
          <a:lstStyle/>
          <a:p>
            <a:r>
              <a:rPr lang="en-US" sz="1400" b="1" dirty="0" smtClean="0"/>
              <a:t>Imidacloprid</a:t>
            </a:r>
          </a:p>
          <a:p>
            <a:r>
              <a:rPr lang="en-US" sz="1400" b="1" dirty="0" smtClean="0"/>
              <a:t>Use begins</a:t>
            </a:r>
            <a:endParaRPr lang="en-US" sz="1400" b="1" dirty="0"/>
          </a:p>
        </p:txBody>
      </p:sp>
      <p:sp>
        <p:nvSpPr>
          <p:cNvPr id="21" name="TextBox 20"/>
          <p:cNvSpPr txBox="1"/>
          <p:nvPr/>
        </p:nvSpPr>
        <p:spPr>
          <a:xfrm>
            <a:off x="6934200" y="304800"/>
            <a:ext cx="1905000" cy="3416320"/>
          </a:xfrm>
          <a:prstGeom prst="rect">
            <a:avLst/>
          </a:prstGeom>
          <a:noFill/>
        </p:spPr>
        <p:txBody>
          <a:bodyPr wrap="square" rtlCol="0">
            <a:spAutoFit/>
          </a:bodyPr>
          <a:lstStyle/>
          <a:p>
            <a:r>
              <a:rPr lang="en-US" sz="2400" b="1" dirty="0" smtClean="0">
                <a:solidFill>
                  <a:schemeClr val="accent4">
                    <a:lumMod val="75000"/>
                  </a:schemeClr>
                </a:solidFill>
              </a:rPr>
              <a:t>However, honey bee decline appears to have started before the widespread use of </a:t>
            </a:r>
            <a:r>
              <a:rPr lang="en-US" sz="2400" b="1" dirty="0" err="1" smtClean="0">
                <a:solidFill>
                  <a:schemeClr val="accent4">
                    <a:lumMod val="75000"/>
                  </a:schemeClr>
                </a:solidFill>
              </a:rPr>
              <a:t>neonics</a:t>
            </a:r>
            <a:r>
              <a:rPr lang="en-US" sz="2400" b="1" dirty="0" smtClean="0">
                <a:solidFill>
                  <a:schemeClr val="accent4">
                    <a:lumMod val="75000"/>
                  </a:schemeClr>
                </a:solidFill>
              </a:rPr>
              <a:t>.</a:t>
            </a:r>
            <a:endParaRPr lang="en-US" sz="2400" b="1" dirty="0">
              <a:solidFill>
                <a:schemeClr val="accent4">
                  <a:lumMod val="75000"/>
                </a:schemeClr>
              </a:solidFill>
            </a:endParaRPr>
          </a:p>
        </p:txBody>
      </p:sp>
      <p:sp>
        <p:nvSpPr>
          <p:cNvPr id="12" name="Down Arrow 11"/>
          <p:cNvSpPr/>
          <p:nvPr/>
        </p:nvSpPr>
        <p:spPr>
          <a:xfrm rot="10800000">
            <a:off x="2801091" y="3733800"/>
            <a:ext cx="271650" cy="236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406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cientificbeekeeping.com/scibeeimages/fig10.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26560" y="1371600"/>
            <a:ext cx="6705600" cy="5162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26560" y="152400"/>
            <a:ext cx="6733165" cy="1015663"/>
          </a:xfrm>
          <a:prstGeom prst="rect">
            <a:avLst/>
          </a:prstGeom>
          <a:noFill/>
        </p:spPr>
        <p:txBody>
          <a:bodyPr wrap="square" rtlCol="0">
            <a:spAutoFit/>
          </a:bodyPr>
          <a:lstStyle/>
          <a:p>
            <a:r>
              <a:rPr lang="en-US" sz="2000" dirty="0" smtClean="0">
                <a:solidFill>
                  <a:schemeClr val="accent1">
                    <a:lumMod val="50000"/>
                  </a:schemeClr>
                </a:solidFill>
              </a:rPr>
              <a:t>As the use of </a:t>
            </a:r>
            <a:r>
              <a:rPr lang="en-US" sz="2000" dirty="0" err="1" smtClean="0">
                <a:solidFill>
                  <a:schemeClr val="accent1">
                    <a:lumMod val="50000"/>
                  </a:schemeClr>
                </a:solidFill>
              </a:rPr>
              <a:t>neonics</a:t>
            </a:r>
            <a:r>
              <a:rPr lang="en-US" sz="2000" dirty="0" smtClean="0">
                <a:solidFill>
                  <a:schemeClr val="accent1">
                    <a:lumMod val="50000"/>
                  </a:schemeClr>
                </a:solidFill>
              </a:rPr>
              <a:t> increased by 0.8 million pounds from 1995 to  2009,  the use of </a:t>
            </a:r>
            <a:r>
              <a:rPr lang="en-US" sz="2000" dirty="0" err="1" smtClean="0">
                <a:solidFill>
                  <a:schemeClr val="accent1">
                    <a:lumMod val="50000"/>
                  </a:schemeClr>
                </a:solidFill>
              </a:rPr>
              <a:t>carbamates</a:t>
            </a:r>
            <a:r>
              <a:rPr lang="en-US" sz="2000" dirty="0" smtClean="0">
                <a:solidFill>
                  <a:schemeClr val="accent1">
                    <a:lumMod val="50000"/>
                  </a:schemeClr>
                </a:solidFill>
              </a:rPr>
              <a:t> and organophosphates decreased by 20 million pounds.  Randy Oliver</a:t>
            </a:r>
            <a:endParaRPr lang="en-US" sz="2000" dirty="0">
              <a:solidFill>
                <a:schemeClr val="accent1">
                  <a:lumMod val="50000"/>
                </a:schemeClr>
              </a:solidFill>
            </a:endParaRPr>
          </a:p>
        </p:txBody>
      </p:sp>
    </p:spTree>
    <p:extLst>
      <p:ext uri="{BB962C8B-B14F-4D97-AF65-F5344CB8AC3E}">
        <p14:creationId xmlns:p14="http://schemas.microsoft.com/office/powerpoint/2010/main" val="4277554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t-corn__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304800"/>
            <a:ext cx="8382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8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ap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609600"/>
            <a:ext cx="82296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24600" y="2286000"/>
            <a:ext cx="2057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597732" y="2191434"/>
            <a:ext cx="2057400" cy="923330"/>
          </a:xfrm>
          <a:prstGeom prst="rect">
            <a:avLst/>
          </a:prstGeom>
          <a:noFill/>
        </p:spPr>
        <p:txBody>
          <a:bodyPr wrap="square" rtlCol="0">
            <a:spAutoFit/>
          </a:bodyPr>
          <a:lstStyle/>
          <a:p>
            <a:r>
              <a:rPr lang="en-US" b="1" dirty="0" err="1">
                <a:solidFill>
                  <a:schemeClr val="accent1">
                    <a:lumMod val="75000"/>
                  </a:schemeClr>
                </a:solidFill>
              </a:rPr>
              <a:t>Varroa</a:t>
            </a:r>
            <a:r>
              <a:rPr lang="en-US" b="1" dirty="0">
                <a:solidFill>
                  <a:schemeClr val="accent1">
                    <a:lumMod val="75000"/>
                  </a:schemeClr>
                </a:solidFill>
              </a:rPr>
              <a:t> mite found in 12 </a:t>
            </a:r>
            <a:r>
              <a:rPr lang="en-US" b="1" dirty="0" smtClean="0">
                <a:solidFill>
                  <a:schemeClr val="accent1">
                    <a:lumMod val="75000"/>
                  </a:schemeClr>
                </a:solidFill>
              </a:rPr>
              <a:t>states</a:t>
            </a:r>
            <a:endParaRPr lang="en-US" b="1" dirty="0">
              <a:solidFill>
                <a:schemeClr val="accent1">
                  <a:lumMod val="75000"/>
                </a:schemeClr>
              </a:solidFill>
            </a:endParaRPr>
          </a:p>
          <a:p>
            <a:endParaRPr lang="en-US" dirty="0"/>
          </a:p>
        </p:txBody>
      </p:sp>
      <p:cxnSp>
        <p:nvCxnSpPr>
          <p:cNvPr id="6" name="Straight Arrow Connector 5"/>
          <p:cNvCxnSpPr/>
          <p:nvPr/>
        </p:nvCxnSpPr>
        <p:spPr>
          <a:xfrm flipH="1">
            <a:off x="6210300" y="2743200"/>
            <a:ext cx="387432" cy="533400"/>
          </a:xfrm>
          <a:prstGeom prst="straightConnector1">
            <a:avLst/>
          </a:prstGeom>
          <a:ln w="3492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91194" y="6343403"/>
            <a:ext cx="7352806" cy="369332"/>
          </a:xfrm>
          <a:prstGeom prst="rect">
            <a:avLst/>
          </a:prstGeom>
          <a:noFill/>
        </p:spPr>
        <p:txBody>
          <a:bodyPr wrap="square" rtlCol="0">
            <a:spAutoFit/>
          </a:bodyPr>
          <a:lstStyle/>
          <a:p>
            <a:r>
              <a:rPr lang="en-US" b="1" dirty="0" smtClean="0"/>
              <a:t>1950                               1970                                    1990                           2010</a:t>
            </a:r>
            <a:endParaRPr lang="en-US" b="1" dirty="0"/>
          </a:p>
        </p:txBody>
      </p:sp>
      <p:sp>
        <p:nvSpPr>
          <p:cNvPr id="11" name="Rectangle 10"/>
          <p:cNvSpPr/>
          <p:nvPr/>
        </p:nvSpPr>
        <p:spPr>
          <a:xfrm>
            <a:off x="7353300" y="3276600"/>
            <a:ext cx="11811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67600" y="3114764"/>
            <a:ext cx="1447800" cy="646331"/>
          </a:xfrm>
          <a:prstGeom prst="rect">
            <a:avLst/>
          </a:prstGeom>
          <a:noFill/>
        </p:spPr>
        <p:txBody>
          <a:bodyPr wrap="square" rtlCol="0">
            <a:spAutoFit/>
          </a:bodyPr>
          <a:lstStyle/>
          <a:p>
            <a:r>
              <a:rPr lang="en-US" b="1" dirty="0" smtClean="0">
                <a:solidFill>
                  <a:schemeClr val="accent1">
                    <a:lumMod val="75000"/>
                  </a:schemeClr>
                </a:solidFill>
              </a:rPr>
              <a:t>Imidacloprid starts here</a:t>
            </a:r>
            <a:endParaRPr lang="en-US" b="1" dirty="0">
              <a:solidFill>
                <a:schemeClr val="accent1">
                  <a:lumMod val="75000"/>
                </a:schemeClr>
              </a:solidFill>
            </a:endParaRPr>
          </a:p>
        </p:txBody>
      </p:sp>
      <p:cxnSp>
        <p:nvCxnSpPr>
          <p:cNvPr id="14" name="Straight Arrow Connector 13"/>
          <p:cNvCxnSpPr/>
          <p:nvPr/>
        </p:nvCxnSpPr>
        <p:spPr>
          <a:xfrm flipH="1">
            <a:off x="7010400" y="3505200"/>
            <a:ext cx="457200" cy="457200"/>
          </a:xfrm>
          <a:prstGeom prst="straightConnector1">
            <a:avLst/>
          </a:prstGeom>
          <a:ln w="3492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616532" y="178089"/>
            <a:ext cx="3962400" cy="369332"/>
          </a:xfrm>
          <a:prstGeom prst="rect">
            <a:avLst/>
          </a:prstGeom>
          <a:noFill/>
        </p:spPr>
        <p:txBody>
          <a:bodyPr wrap="square" rtlCol="0">
            <a:spAutoFit/>
          </a:bodyPr>
          <a:lstStyle/>
          <a:p>
            <a:r>
              <a:rPr lang="en-US" dirty="0" smtClean="0"/>
              <a:t>Randy Oliver, Scientific Beekeeping</a:t>
            </a:r>
            <a:endParaRPr lang="en-US" dirty="0"/>
          </a:p>
        </p:txBody>
      </p:sp>
    </p:spTree>
    <p:extLst>
      <p:ext uri="{BB962C8B-B14F-4D97-AF65-F5344CB8AC3E}">
        <p14:creationId xmlns:p14="http://schemas.microsoft.com/office/powerpoint/2010/main" val="1068215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215" y="381000"/>
            <a:ext cx="8001000" cy="3600986"/>
          </a:xfrm>
          <a:prstGeom prst="rect">
            <a:avLst/>
          </a:prstGeom>
          <a:noFill/>
        </p:spPr>
        <p:txBody>
          <a:bodyPr wrap="square" rtlCol="0">
            <a:spAutoFit/>
          </a:bodyPr>
          <a:lstStyle/>
          <a:p>
            <a:r>
              <a:rPr lang="en-US" sz="2400" b="1" dirty="0">
                <a:solidFill>
                  <a:schemeClr val="accent1">
                    <a:lumMod val="75000"/>
                  </a:schemeClr>
                </a:solidFill>
              </a:rPr>
              <a:t>Dietary traces of neonicotinoid pesticides as a cause of population declines in honey bees: an evaluation by Hill's epidemiological </a:t>
            </a:r>
            <a:r>
              <a:rPr lang="en-US" sz="2400" b="1" dirty="0" smtClean="0">
                <a:solidFill>
                  <a:schemeClr val="accent1">
                    <a:lumMod val="75000"/>
                  </a:schemeClr>
                </a:solidFill>
              </a:rPr>
              <a:t>criteria</a:t>
            </a:r>
          </a:p>
          <a:p>
            <a:endParaRPr lang="en-US" sz="2400" b="1" dirty="0"/>
          </a:p>
          <a:p>
            <a:r>
              <a:rPr lang="en-US" dirty="0"/>
              <a:t>James E Cresswell</a:t>
            </a:r>
            <a:r>
              <a:rPr lang="en-US" baseline="30000" dirty="0"/>
              <a:t>1,*</a:t>
            </a:r>
            <a:r>
              <a:rPr lang="en-US" dirty="0"/>
              <a:t>, </a:t>
            </a:r>
          </a:p>
          <a:p>
            <a:r>
              <a:rPr lang="en-US" dirty="0"/>
              <a:t>Nicolas Desneux</a:t>
            </a:r>
            <a:r>
              <a:rPr lang="en-US" baseline="30000" dirty="0"/>
              <a:t>2</a:t>
            </a:r>
            <a:r>
              <a:rPr lang="en-US" dirty="0"/>
              <a:t> and</a:t>
            </a:r>
          </a:p>
          <a:p>
            <a:r>
              <a:rPr lang="en-US" dirty="0"/>
              <a:t>Dennis </a:t>
            </a:r>
            <a:r>
              <a:rPr lang="en-US" dirty="0" smtClean="0"/>
              <a:t>vanEngelsdorp</a:t>
            </a:r>
            <a:r>
              <a:rPr lang="en-US" baseline="30000" dirty="0" smtClean="0"/>
              <a:t>3</a:t>
            </a:r>
          </a:p>
          <a:p>
            <a:endParaRPr lang="en-US" baseline="30000" dirty="0" smtClean="0"/>
          </a:p>
          <a:p>
            <a:endParaRPr lang="en-US" baseline="30000" dirty="0" smtClean="0"/>
          </a:p>
          <a:p>
            <a:r>
              <a:rPr lang="fr-FR" b="1" dirty="0"/>
              <a:t>Pest Management Science</a:t>
            </a:r>
          </a:p>
          <a:p>
            <a:r>
              <a:rPr lang="fr-FR" dirty="0">
                <a:hlinkClick r:id="rId2"/>
              </a:rPr>
              <a:t>Volume 68, Issue 6, </a:t>
            </a:r>
            <a:r>
              <a:rPr lang="fr-FR" dirty="0"/>
              <a:t>pages 819–827, </a:t>
            </a:r>
            <a:r>
              <a:rPr lang="fr-FR" dirty="0" err="1"/>
              <a:t>June</a:t>
            </a:r>
            <a:r>
              <a:rPr lang="fr-FR" dirty="0"/>
              <a:t> 2012</a:t>
            </a:r>
          </a:p>
          <a:p>
            <a:endParaRPr lang="en-US" dirty="0"/>
          </a:p>
        </p:txBody>
      </p:sp>
      <p:pic>
        <p:nvPicPr>
          <p:cNvPr id="9218" name="Picture 2" descr="Pest Management Sci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4343400"/>
            <a:ext cx="1724757"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215" y="4343400"/>
            <a:ext cx="5122985" cy="1200329"/>
          </a:xfrm>
          <a:prstGeom prst="rect">
            <a:avLst/>
          </a:prstGeom>
          <a:noFill/>
        </p:spPr>
        <p:txBody>
          <a:bodyPr wrap="square" rtlCol="0">
            <a:spAutoFit/>
          </a:bodyPr>
          <a:lstStyle/>
          <a:p>
            <a:r>
              <a:rPr lang="en-US" dirty="0" smtClean="0"/>
              <a:t>* 72 papers cited.  Most of them are journal articles report the results of experiments with bees that relate to the </a:t>
            </a:r>
            <a:r>
              <a:rPr lang="en-US" dirty="0" err="1" smtClean="0"/>
              <a:t>neonic</a:t>
            </a:r>
            <a:r>
              <a:rPr lang="en-US" dirty="0" smtClean="0"/>
              <a:t> pesticide issue directly or indirectly. </a:t>
            </a:r>
            <a:endParaRPr lang="en-US" dirty="0"/>
          </a:p>
        </p:txBody>
      </p:sp>
    </p:spTree>
    <p:extLst>
      <p:ext uri="{BB962C8B-B14F-4D97-AF65-F5344CB8AC3E}">
        <p14:creationId xmlns:p14="http://schemas.microsoft.com/office/powerpoint/2010/main" val="4017762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534400" cy="1138773"/>
          </a:xfrm>
          <a:prstGeom prst="rect">
            <a:avLst/>
          </a:prstGeom>
          <a:noFill/>
        </p:spPr>
        <p:txBody>
          <a:bodyPr wrap="square" rtlCol="0">
            <a:spAutoFit/>
          </a:bodyPr>
          <a:lstStyle/>
          <a:p>
            <a:r>
              <a:rPr lang="en-US" sz="2400" b="1" dirty="0" smtClean="0">
                <a:solidFill>
                  <a:schemeClr val="accent1">
                    <a:lumMod val="75000"/>
                  </a:schemeClr>
                </a:solidFill>
              </a:rPr>
              <a:t>Neonicotinoid Insecticides Used for Pest Control on Ornamentals</a:t>
            </a:r>
            <a:r>
              <a:rPr lang="en-US" sz="2400" b="1" baseline="30000" dirty="0" smtClean="0">
                <a:solidFill>
                  <a:schemeClr val="accent1">
                    <a:lumMod val="75000"/>
                  </a:schemeClr>
                </a:solidFill>
              </a:rPr>
              <a:t>1</a:t>
            </a:r>
            <a:endParaRPr lang="en-US" sz="2400" b="1" dirty="0" smtClean="0">
              <a:solidFill>
                <a:schemeClr val="accent1">
                  <a:lumMod val="75000"/>
                </a:schemeClr>
              </a:solidFill>
            </a:endParaRPr>
          </a:p>
          <a:p>
            <a:endParaRPr lang="en-US" sz="2400" b="1" dirty="0"/>
          </a:p>
          <a:p>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1464656856"/>
              </p:ext>
            </p:extLst>
          </p:nvPr>
        </p:nvGraphicFramePr>
        <p:xfrm>
          <a:off x="228599" y="884082"/>
          <a:ext cx="8534401" cy="5483560"/>
        </p:xfrm>
        <a:graphic>
          <a:graphicData uri="http://schemas.openxmlformats.org/drawingml/2006/table">
            <a:tbl>
              <a:tblPr firstRow="1" bandRow="1">
                <a:tableStyleId>{5C22544A-7EE6-4342-B048-85BDC9FD1C3A}</a:tableStyleId>
              </a:tblPr>
              <a:tblGrid>
                <a:gridCol w="1676401"/>
                <a:gridCol w="990600"/>
                <a:gridCol w="685800"/>
                <a:gridCol w="838200"/>
                <a:gridCol w="914400"/>
                <a:gridCol w="838200"/>
                <a:gridCol w="838200"/>
                <a:gridCol w="914400"/>
                <a:gridCol w="838200"/>
              </a:tblGrid>
              <a:tr h="1371239">
                <a:tc>
                  <a:txBody>
                    <a:bodyPr/>
                    <a:lstStyle/>
                    <a:p>
                      <a:r>
                        <a:rPr lang="en-US" dirty="0" err="1" smtClean="0"/>
                        <a:t>Neonic</a:t>
                      </a:r>
                      <a:r>
                        <a:rPr lang="en-US" baseline="0" dirty="0" smtClean="0"/>
                        <a:t> insecticides given to bees </a:t>
                      </a:r>
                      <a:r>
                        <a:rPr lang="en-US" sz="2400" baseline="0" dirty="0" smtClean="0">
                          <a:solidFill>
                            <a:srgbClr val="FFFF00"/>
                          </a:solidFill>
                        </a:rPr>
                        <a:t>orally</a:t>
                      </a:r>
                      <a:endParaRPr lang="en-US" sz="2400" dirty="0" smtClean="0">
                        <a:solidFill>
                          <a:srgbClr val="FFFF00"/>
                        </a:solidFill>
                      </a:endParaRPr>
                    </a:p>
                  </a:txBody>
                  <a:tcPr/>
                </a:tc>
                <a:tc gridSpan="2">
                  <a:txBody>
                    <a:bodyPr/>
                    <a:lstStyle/>
                    <a:p>
                      <a:r>
                        <a:rPr lang="en-US" dirty="0" smtClean="0"/>
                        <a:t>Honey bees Lowest</a:t>
                      </a:r>
                      <a:r>
                        <a:rPr lang="en-US" dirty="0" smtClean="0">
                          <a:solidFill>
                            <a:srgbClr val="FFC000"/>
                          </a:solidFill>
                        </a:rPr>
                        <a:t> lethal </a:t>
                      </a:r>
                      <a:r>
                        <a:rPr lang="en-US" u="sng" dirty="0" smtClean="0"/>
                        <a:t>concentration</a:t>
                      </a:r>
                    </a:p>
                    <a:p>
                      <a:r>
                        <a:rPr lang="en-US" dirty="0" smtClean="0"/>
                        <a:t>Acute    Chronic</a:t>
                      </a:r>
                    </a:p>
                    <a:p>
                      <a:r>
                        <a:rPr lang="en-US" sz="1400" dirty="0" smtClean="0"/>
                        <a:t>   (ppb)            (ppb)</a:t>
                      </a:r>
                      <a:endParaRPr lang="en-US" sz="1400" dirty="0"/>
                    </a:p>
                  </a:txBody>
                  <a:tcPr/>
                </a:tc>
                <a:tc hMerge="1">
                  <a:txBody>
                    <a:bodyPr/>
                    <a:lstStyle/>
                    <a:p>
                      <a:endParaRPr lang="en-US" dirty="0"/>
                    </a:p>
                  </a:txBody>
                  <a:tcPr/>
                </a:tc>
                <a:tc gridSpan="2">
                  <a:txBody>
                    <a:bodyPr/>
                    <a:lstStyle/>
                    <a:p>
                      <a:r>
                        <a:rPr lang="en-US" dirty="0" smtClean="0"/>
                        <a:t>Honey</a:t>
                      </a:r>
                      <a:r>
                        <a:rPr lang="en-US" baseline="0" dirty="0" smtClean="0"/>
                        <a:t> bees lowest </a:t>
                      </a:r>
                      <a:r>
                        <a:rPr lang="en-US" baseline="0" dirty="0" err="1" smtClean="0">
                          <a:solidFill>
                            <a:srgbClr val="FFC000"/>
                          </a:solidFill>
                        </a:rPr>
                        <a:t>sublethal</a:t>
                      </a:r>
                      <a:endParaRPr lang="en-US" baseline="0" dirty="0" smtClean="0">
                        <a:solidFill>
                          <a:srgbClr val="FFC000"/>
                        </a:solidFill>
                      </a:endParaRPr>
                    </a:p>
                    <a:p>
                      <a:r>
                        <a:rPr lang="en-US" u="sng" baseline="0" dirty="0" smtClean="0"/>
                        <a:t>concentration</a:t>
                      </a:r>
                    </a:p>
                    <a:p>
                      <a:r>
                        <a:rPr lang="en-US" u="none" baseline="0" dirty="0" smtClean="0"/>
                        <a:t>Acute    Chronic</a:t>
                      </a:r>
                    </a:p>
                    <a:p>
                      <a:r>
                        <a:rPr lang="en-US" u="none" baseline="0" dirty="0" smtClean="0"/>
                        <a:t>  </a:t>
                      </a:r>
                      <a:r>
                        <a:rPr lang="en-US" sz="1400" u="none" baseline="0" dirty="0" smtClean="0"/>
                        <a:t>(ppb)          (ppb)  </a:t>
                      </a:r>
                      <a:endParaRPr lang="en-US" u="none" dirty="0"/>
                    </a:p>
                  </a:txBody>
                  <a:tcPr/>
                </a:tc>
                <a:tc hMerge="1">
                  <a:txBody>
                    <a:bodyPr/>
                    <a:lstStyle/>
                    <a:p>
                      <a:endParaRPr lang="en-US" dirty="0"/>
                    </a:p>
                  </a:txBody>
                  <a:tcPr/>
                </a:tc>
                <a:tc gridSpan="2">
                  <a:txBody>
                    <a:bodyPr/>
                    <a:lstStyle/>
                    <a:p>
                      <a:r>
                        <a:rPr lang="en-US" dirty="0" smtClean="0"/>
                        <a:t>Bumble bees Lowest </a:t>
                      </a:r>
                      <a:r>
                        <a:rPr lang="en-US" dirty="0" smtClean="0">
                          <a:solidFill>
                            <a:srgbClr val="FFC000"/>
                          </a:solidFill>
                        </a:rPr>
                        <a:t>lethal </a:t>
                      </a:r>
                      <a:r>
                        <a:rPr lang="en-US" u="sng" dirty="0" smtClean="0"/>
                        <a:t>concentration</a:t>
                      </a:r>
                    </a:p>
                    <a:p>
                      <a:r>
                        <a:rPr lang="en-US" dirty="0" smtClean="0"/>
                        <a:t>Acute    Chronic</a:t>
                      </a:r>
                    </a:p>
                    <a:p>
                      <a:r>
                        <a:rPr lang="en-US" dirty="0" smtClean="0"/>
                        <a:t>  </a:t>
                      </a:r>
                      <a:r>
                        <a:rPr lang="en-US" sz="1400" dirty="0" smtClean="0"/>
                        <a:t>(ppb)     (ppb)</a:t>
                      </a:r>
                    </a:p>
                  </a:txBody>
                  <a:tcPr/>
                </a:tc>
                <a:tc hMerge="1">
                  <a:txBody>
                    <a:bodyPr/>
                    <a:lstStyle/>
                    <a:p>
                      <a:endParaRPr lang="en-US" dirty="0"/>
                    </a:p>
                  </a:txBody>
                  <a:tcPr/>
                </a:tc>
                <a:tc gridSpan="2">
                  <a:txBody>
                    <a:bodyPr/>
                    <a:lstStyle/>
                    <a:p>
                      <a:r>
                        <a:rPr lang="en-US" baseline="0" dirty="0" smtClean="0"/>
                        <a:t>Bumble bees lowest </a:t>
                      </a:r>
                      <a:r>
                        <a:rPr lang="en-US" baseline="0" dirty="0" err="1" smtClean="0">
                          <a:solidFill>
                            <a:srgbClr val="FFC000"/>
                          </a:solidFill>
                        </a:rPr>
                        <a:t>sublethal</a:t>
                      </a:r>
                      <a:endParaRPr lang="en-US" baseline="0" dirty="0" smtClean="0">
                        <a:solidFill>
                          <a:srgbClr val="FFC000"/>
                        </a:solidFill>
                      </a:endParaRPr>
                    </a:p>
                    <a:p>
                      <a:r>
                        <a:rPr lang="en-US" u="sng" baseline="0" dirty="0" smtClean="0"/>
                        <a:t>concentration</a:t>
                      </a:r>
                    </a:p>
                    <a:p>
                      <a:r>
                        <a:rPr lang="en-US" u="none" baseline="0" dirty="0" smtClean="0"/>
                        <a:t>Acute    Chronic</a:t>
                      </a:r>
                    </a:p>
                    <a:p>
                      <a:r>
                        <a:rPr lang="en-US" u="none" baseline="0" dirty="0" smtClean="0"/>
                        <a:t>  </a:t>
                      </a:r>
                      <a:r>
                        <a:rPr lang="en-US" sz="1400" b="1" u="none" baseline="0" dirty="0" smtClean="0"/>
                        <a:t>(ppb)       (ppb)</a:t>
                      </a:r>
                      <a:endParaRPr lang="en-US" sz="1400" b="1" u="none" dirty="0" smtClean="0"/>
                    </a:p>
                  </a:txBody>
                  <a:tcPr/>
                </a:tc>
                <a:tc hMerge="1">
                  <a:txBody>
                    <a:bodyPr/>
                    <a:lstStyle/>
                    <a:p>
                      <a:endParaRPr lang="en-US" dirty="0"/>
                    </a:p>
                  </a:txBody>
                  <a:tcPr/>
                </a:tc>
              </a:tr>
              <a:tr h="804104">
                <a:tc>
                  <a:txBody>
                    <a:bodyPr/>
                    <a:lstStyle/>
                    <a:p>
                      <a:endParaRPr lang="en-US" dirty="0" smtClean="0"/>
                    </a:p>
                    <a:p>
                      <a:r>
                        <a:rPr lang="en-US" b="1" dirty="0" err="1" smtClean="0"/>
                        <a:t>Acetamiprid</a:t>
                      </a:r>
                      <a:endParaRPr lang="en-US" b="1" dirty="0" smtClean="0"/>
                    </a:p>
                  </a:txBody>
                  <a:tcPr/>
                </a:tc>
                <a:tc>
                  <a:txBody>
                    <a:bodyPr/>
                    <a:lstStyle/>
                    <a:p>
                      <a:pPr algn="ctr"/>
                      <a:endParaRPr lang="en-US" dirty="0" smtClean="0"/>
                    </a:p>
                    <a:p>
                      <a:pPr algn="ctr"/>
                      <a:r>
                        <a:rPr lang="en-US" dirty="0" smtClean="0"/>
                        <a:t>442,000</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5,000</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r>
              <a:tr h="804104">
                <a:tc>
                  <a:txBody>
                    <a:bodyPr/>
                    <a:lstStyle/>
                    <a:p>
                      <a:endParaRPr lang="en-US" b="1" dirty="0" smtClean="0"/>
                    </a:p>
                    <a:p>
                      <a:r>
                        <a:rPr lang="en-US" b="1" dirty="0" err="1" smtClean="0"/>
                        <a:t>Clothianidin</a:t>
                      </a:r>
                      <a:endParaRPr lang="en-US" b="1" dirty="0"/>
                    </a:p>
                  </a:txBody>
                  <a:tcPr/>
                </a:tc>
                <a:tc>
                  <a:txBody>
                    <a:bodyPr/>
                    <a:lstStyle/>
                    <a:p>
                      <a:pPr algn="ctr"/>
                      <a:endParaRPr lang="en-US" dirty="0" smtClean="0"/>
                    </a:p>
                    <a:p>
                      <a:pPr marL="0" indent="0" algn="ctr">
                        <a:buFont typeface="Wingdings"/>
                        <a:buNone/>
                      </a:pPr>
                      <a:r>
                        <a:rPr lang="en-US" dirty="0" smtClean="0"/>
                        <a:t>&gt;190</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24</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r>
              <a:tr h="804104">
                <a:tc>
                  <a:txBody>
                    <a:bodyPr/>
                    <a:lstStyle/>
                    <a:p>
                      <a:endParaRPr lang="en-US" b="1" dirty="0" smtClean="0"/>
                    </a:p>
                    <a:p>
                      <a:r>
                        <a:rPr lang="en-US" b="1" dirty="0" err="1" smtClean="0"/>
                        <a:t>Dinotefuran</a:t>
                      </a:r>
                      <a:endParaRPr lang="en-US" b="1" dirty="0"/>
                    </a:p>
                  </a:txBody>
                  <a:tcPr/>
                </a:tc>
                <a:tc>
                  <a:txBody>
                    <a:bodyPr/>
                    <a:lstStyle/>
                    <a:p>
                      <a:pPr algn="ctr"/>
                      <a:endParaRPr lang="en-US" dirty="0" smtClean="0"/>
                    </a:p>
                    <a:p>
                      <a:pPr algn="ctr"/>
                      <a:r>
                        <a:rPr lang="en-US" dirty="0" smtClean="0"/>
                        <a:t>&gt;380</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r>
              <a:tr h="804104">
                <a:tc>
                  <a:txBody>
                    <a:bodyPr/>
                    <a:lstStyle/>
                    <a:p>
                      <a:endParaRPr lang="en-US" b="1" dirty="0" smtClean="0"/>
                    </a:p>
                    <a:p>
                      <a:r>
                        <a:rPr lang="en-US" b="1" dirty="0" smtClean="0"/>
                        <a:t>Imidacloprid</a:t>
                      </a:r>
                      <a:endParaRPr lang="en-US" b="1" dirty="0"/>
                    </a:p>
                  </a:txBody>
                  <a:tcPr/>
                </a:tc>
                <a:tc>
                  <a:txBody>
                    <a:bodyPr/>
                    <a:lstStyle/>
                    <a:p>
                      <a:pPr algn="ctr"/>
                      <a:endParaRPr lang="en-US" dirty="0" smtClean="0"/>
                    </a:p>
                    <a:p>
                      <a:pPr algn="ctr"/>
                      <a:r>
                        <a:rPr lang="en-US" dirty="0" smtClean="0"/>
                        <a:t>&gt;185</a:t>
                      </a:r>
                      <a:endParaRPr lang="en-US" dirty="0"/>
                    </a:p>
                  </a:txBody>
                  <a:tcPr/>
                </a:tc>
                <a:tc>
                  <a:txBody>
                    <a:bodyPr/>
                    <a:lstStyle/>
                    <a:p>
                      <a:pPr algn="ctr"/>
                      <a:r>
                        <a:rPr lang="en-US" dirty="0" smtClean="0"/>
                        <a:t>0.10</a:t>
                      </a:r>
                    </a:p>
                    <a:p>
                      <a:pPr algn="ctr"/>
                      <a:r>
                        <a:rPr lang="en-US" dirty="0" smtClean="0"/>
                        <a:t>&gt;20</a:t>
                      </a:r>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24</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59</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10</a:t>
                      </a:r>
                      <a:endParaRPr lang="en-US" dirty="0"/>
                    </a:p>
                  </a:txBody>
                  <a:tcPr/>
                </a:tc>
              </a:tr>
              <a:tr h="804104">
                <a:tc>
                  <a:txBody>
                    <a:bodyPr/>
                    <a:lstStyle/>
                    <a:p>
                      <a:endParaRPr lang="en-US" b="1" dirty="0" smtClean="0"/>
                    </a:p>
                    <a:p>
                      <a:r>
                        <a:rPr lang="en-US" b="1" dirty="0" err="1" smtClean="0"/>
                        <a:t>Thiomethoxam</a:t>
                      </a:r>
                      <a:endParaRPr lang="en-US" b="1" dirty="0"/>
                    </a:p>
                  </a:txBody>
                  <a:tcPr/>
                </a:tc>
                <a:tc>
                  <a:txBody>
                    <a:bodyPr/>
                    <a:lstStyle/>
                    <a:p>
                      <a:pPr algn="ctr"/>
                      <a:endParaRPr lang="en-US" dirty="0" smtClean="0"/>
                    </a:p>
                    <a:p>
                      <a:pPr algn="ctr"/>
                      <a:r>
                        <a:rPr lang="en-US" dirty="0" smtClean="0"/>
                        <a:t>&gt;250</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50</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120</a:t>
                      </a:r>
                      <a:endParaRPr lang="en-US" dirty="0"/>
                    </a:p>
                  </a:txBody>
                  <a:tcPr/>
                </a:tc>
                <a:tc>
                  <a:txBody>
                    <a:bodyPr/>
                    <a:lstStyle/>
                    <a:p>
                      <a:pPr algn="ctr"/>
                      <a:endParaRPr lang="en-US" dirty="0" smtClean="0"/>
                    </a:p>
                    <a:p>
                      <a:pPr algn="ctr"/>
                      <a:r>
                        <a:rPr lang="en-US" dirty="0" smtClean="0"/>
                        <a:t>ND</a:t>
                      </a:r>
                      <a:endParaRPr lang="en-US" dirty="0"/>
                    </a:p>
                  </a:txBody>
                  <a:tcPr/>
                </a:tc>
                <a:tc>
                  <a:txBody>
                    <a:bodyPr/>
                    <a:lstStyle/>
                    <a:p>
                      <a:pPr algn="ctr"/>
                      <a:endParaRPr lang="en-US" dirty="0" smtClean="0"/>
                    </a:p>
                    <a:p>
                      <a:pPr algn="ctr"/>
                      <a:r>
                        <a:rPr lang="en-US" dirty="0" smtClean="0"/>
                        <a:t>100</a:t>
                      </a:r>
                      <a:endParaRPr lang="en-US" dirty="0"/>
                    </a:p>
                  </a:txBody>
                  <a:tcPr/>
                </a:tc>
              </a:tr>
            </a:tbl>
          </a:graphicData>
        </a:graphic>
      </p:graphicFrame>
      <p:sp>
        <p:nvSpPr>
          <p:cNvPr id="4" name="TextBox 3"/>
          <p:cNvSpPr txBox="1"/>
          <p:nvPr/>
        </p:nvSpPr>
        <p:spPr>
          <a:xfrm>
            <a:off x="228600" y="6400800"/>
            <a:ext cx="7543800" cy="369332"/>
          </a:xfrm>
          <a:prstGeom prst="rect">
            <a:avLst/>
          </a:prstGeom>
          <a:noFill/>
        </p:spPr>
        <p:txBody>
          <a:bodyPr wrap="square" rtlCol="0">
            <a:spAutoFit/>
          </a:bodyPr>
          <a:lstStyle/>
          <a:p>
            <a:r>
              <a:rPr lang="en-US" baseline="30000" dirty="0" smtClean="0"/>
              <a:t>1</a:t>
            </a:r>
            <a:r>
              <a:rPr lang="en-US" dirty="0" smtClean="0"/>
              <a:t>From the 2012 </a:t>
            </a:r>
            <a:r>
              <a:rPr lang="en-US" dirty="0" err="1" smtClean="0"/>
              <a:t>Xerces</a:t>
            </a:r>
            <a:r>
              <a:rPr lang="en-US" dirty="0" smtClean="0"/>
              <a:t> Society Report: ‘Are Neonicotinoids Killing Bees?’</a:t>
            </a:r>
            <a:endParaRPr lang="en-US" baseline="30000" dirty="0"/>
          </a:p>
        </p:txBody>
      </p:sp>
    </p:spTree>
    <p:extLst>
      <p:ext uri="{BB962C8B-B14F-4D97-AF65-F5344CB8AC3E}">
        <p14:creationId xmlns:p14="http://schemas.microsoft.com/office/powerpoint/2010/main" val="3622548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8592758"/>
              </p:ext>
            </p:extLst>
          </p:nvPr>
        </p:nvGraphicFramePr>
        <p:xfrm>
          <a:off x="762000" y="228600"/>
          <a:ext cx="7772400" cy="4681780"/>
        </p:xfrm>
        <a:graphic>
          <a:graphicData uri="http://schemas.openxmlformats.org/drawingml/2006/table">
            <a:tbl>
              <a:tblPr/>
              <a:tblGrid>
                <a:gridCol w="2590800"/>
                <a:gridCol w="2590800"/>
                <a:gridCol w="2590800"/>
              </a:tblGrid>
              <a:tr h="312135">
                <a:tc>
                  <a:txBody>
                    <a:bodyPr/>
                    <a:lstStyle/>
                    <a:p>
                      <a:r>
                        <a:rPr lang="en-US" sz="1600" b="1" dirty="0"/>
                        <a:t>Criterion</a:t>
                      </a:r>
                    </a:p>
                  </a:txBody>
                  <a:tcPr marL="78034" marR="78034" marT="39017" marB="39017" anchor="ctr">
                    <a:lnL>
                      <a:noFill/>
                    </a:lnL>
                    <a:lnR>
                      <a:noFill/>
                    </a:lnR>
                    <a:lnT>
                      <a:noFill/>
                    </a:lnT>
                    <a:lnB>
                      <a:noFill/>
                    </a:lnB>
                  </a:tcPr>
                </a:tc>
                <a:tc>
                  <a:txBody>
                    <a:bodyPr/>
                    <a:lstStyle/>
                    <a:p>
                      <a:r>
                        <a:rPr lang="en-US" sz="1600" b="1"/>
                        <a:t>Brief description</a:t>
                      </a:r>
                    </a:p>
                  </a:txBody>
                  <a:tcPr marL="78034" marR="78034" marT="39017" marB="39017" anchor="ctr">
                    <a:lnL>
                      <a:noFill/>
                    </a:lnL>
                    <a:lnR>
                      <a:noFill/>
                    </a:lnR>
                    <a:lnT>
                      <a:noFill/>
                    </a:lnT>
                    <a:lnB>
                      <a:noFill/>
                    </a:lnB>
                  </a:tcPr>
                </a:tc>
                <a:tc>
                  <a:txBody>
                    <a:bodyPr/>
                    <a:lstStyle/>
                    <a:p>
                      <a:r>
                        <a:rPr lang="en-US" sz="1600" b="1"/>
                        <a:t>Score</a:t>
                      </a:r>
                    </a:p>
                  </a:txBody>
                  <a:tcPr marL="78034" marR="78034" marT="39017" marB="39017" anchor="ctr">
                    <a:lnL>
                      <a:noFill/>
                    </a:lnL>
                    <a:lnR>
                      <a:noFill/>
                    </a:lnR>
                    <a:lnT>
                      <a:noFill/>
                    </a:lnT>
                    <a:lnB>
                      <a:noFill/>
                    </a:lnB>
                  </a:tcPr>
                </a:tc>
              </a:tr>
              <a:tr h="312135">
                <a:tc>
                  <a:txBody>
                    <a:bodyPr/>
                    <a:lstStyle/>
                    <a:p>
                      <a:r>
                        <a:rPr lang="en-US" sz="1600" b="1" dirty="0"/>
                        <a:t>1. Experimental evidence</a:t>
                      </a:r>
                    </a:p>
                  </a:txBody>
                  <a:tcPr marL="78034" marR="78034" marT="39017" marB="39017" anchor="ctr">
                    <a:lnL>
                      <a:noFill/>
                    </a:lnL>
                    <a:lnR>
                      <a:noFill/>
                    </a:lnR>
                    <a:lnT>
                      <a:noFill/>
                    </a:lnT>
                    <a:lnB>
                      <a:noFill/>
                    </a:lnB>
                  </a:tcPr>
                </a:tc>
                <a:tc>
                  <a:txBody>
                    <a:bodyPr/>
                    <a:lstStyle/>
                    <a:p>
                      <a:r>
                        <a:rPr lang="en-US" sz="1600" b="1" dirty="0"/>
                        <a:t> </a:t>
                      </a:r>
                    </a:p>
                  </a:txBody>
                  <a:tcPr marL="78034" marR="78034" marT="39017" marB="39017" anchor="ctr">
                    <a:lnL>
                      <a:noFill/>
                    </a:lnL>
                    <a:lnR>
                      <a:noFill/>
                    </a:lnR>
                    <a:lnT>
                      <a:noFill/>
                    </a:lnT>
                    <a:lnB>
                      <a:noFill/>
                    </a:lnB>
                  </a:tcPr>
                </a:tc>
                <a:tc>
                  <a:txBody>
                    <a:bodyPr/>
                    <a:lstStyle/>
                    <a:p>
                      <a:r>
                        <a:rPr lang="en-US" sz="1600" b="1" dirty="0"/>
                        <a:t>− </a:t>
                      </a:r>
                      <a:r>
                        <a:rPr lang="en-US" sz="1600" b="1" dirty="0" smtClean="0"/>
                        <a:t>1</a:t>
                      </a:r>
                      <a:r>
                        <a:rPr lang="en-US" sz="1600" b="1" dirty="0" smtClean="0">
                          <a:solidFill>
                            <a:srgbClr val="FFC000"/>
                          </a:solidFill>
                        </a:rPr>
                        <a:t>  </a:t>
                      </a:r>
                      <a:r>
                        <a:rPr lang="en-US" sz="1600" b="1" dirty="0" smtClean="0">
                          <a:solidFill>
                            <a:srgbClr val="FF0000"/>
                          </a:solidFill>
                        </a:rPr>
                        <a:t>Mixed results</a:t>
                      </a:r>
                      <a:endParaRPr lang="en-US" sz="1600" b="1" dirty="0">
                        <a:solidFill>
                          <a:srgbClr val="FF0000"/>
                        </a:solidFill>
                      </a:endParaRPr>
                    </a:p>
                  </a:txBody>
                  <a:tcPr marL="78034" marR="78034" marT="39017" marB="39017" anchor="ctr">
                    <a:lnL>
                      <a:noFill/>
                    </a:lnL>
                    <a:lnR>
                      <a:noFill/>
                    </a:lnR>
                    <a:lnT>
                      <a:noFill/>
                    </a:lnT>
                    <a:lnB>
                      <a:noFill/>
                    </a:lnB>
                  </a:tcPr>
                </a:tc>
              </a:tr>
              <a:tr h="546237">
                <a:tc>
                  <a:txBody>
                    <a:bodyPr/>
                    <a:lstStyle/>
                    <a:p>
                      <a:r>
                        <a:rPr lang="en-US" sz="1600" b="1"/>
                        <a:t>2. Coherence</a:t>
                      </a:r>
                    </a:p>
                  </a:txBody>
                  <a:tcPr marL="78034" marR="78034" marT="39017" marB="39017" anchor="ctr">
                    <a:lnL>
                      <a:noFill/>
                    </a:lnL>
                    <a:lnR>
                      <a:noFill/>
                    </a:lnR>
                    <a:lnT>
                      <a:noFill/>
                    </a:lnT>
                    <a:lnB>
                      <a:noFill/>
                    </a:lnB>
                  </a:tcPr>
                </a:tc>
                <a:tc>
                  <a:txBody>
                    <a:bodyPr/>
                    <a:lstStyle/>
                    <a:p>
                      <a:r>
                        <a:rPr lang="en-US" sz="1600" b="1" dirty="0"/>
                        <a:t>Fails to contradict established knowledge</a:t>
                      </a:r>
                    </a:p>
                  </a:txBody>
                  <a:tcPr marL="78034" marR="78034" marT="39017" marB="39017" anchor="ctr">
                    <a:lnL>
                      <a:noFill/>
                    </a:lnL>
                    <a:lnR>
                      <a:noFill/>
                    </a:lnR>
                    <a:lnT>
                      <a:noFill/>
                    </a:lnT>
                    <a:lnB>
                      <a:noFill/>
                    </a:lnB>
                  </a:tcPr>
                </a:tc>
                <a:tc>
                  <a:txBody>
                    <a:bodyPr/>
                    <a:lstStyle/>
                    <a:p>
                      <a:r>
                        <a:rPr lang="en-US" sz="1600" b="1" dirty="0"/>
                        <a:t>+ </a:t>
                      </a:r>
                      <a:r>
                        <a:rPr lang="en-US" sz="1600" b="1" dirty="0" smtClean="0"/>
                        <a:t>3  </a:t>
                      </a:r>
                      <a:endParaRPr lang="en-US" sz="1600" b="1" dirty="0"/>
                    </a:p>
                  </a:txBody>
                  <a:tcPr marL="78034" marR="78034" marT="39017" marB="39017" anchor="ctr">
                    <a:lnL>
                      <a:noFill/>
                    </a:lnL>
                    <a:lnR>
                      <a:noFill/>
                    </a:lnR>
                    <a:lnT>
                      <a:noFill/>
                    </a:lnT>
                    <a:lnB>
                      <a:noFill/>
                    </a:lnB>
                  </a:tcPr>
                </a:tc>
              </a:tr>
              <a:tr h="546237">
                <a:tc>
                  <a:txBody>
                    <a:bodyPr/>
                    <a:lstStyle/>
                    <a:p>
                      <a:r>
                        <a:rPr lang="en-US" sz="1600" b="1"/>
                        <a:t>3. Plausibility</a:t>
                      </a:r>
                    </a:p>
                  </a:txBody>
                  <a:tcPr marL="78034" marR="78034" marT="39017" marB="39017" anchor="ctr">
                    <a:lnL>
                      <a:noFill/>
                    </a:lnL>
                    <a:lnR>
                      <a:noFill/>
                    </a:lnR>
                    <a:lnT>
                      <a:noFill/>
                    </a:lnT>
                    <a:lnB>
                      <a:noFill/>
                    </a:lnB>
                  </a:tcPr>
                </a:tc>
                <a:tc>
                  <a:txBody>
                    <a:bodyPr/>
                    <a:lstStyle/>
                    <a:p>
                      <a:r>
                        <a:rPr lang="en-US" sz="1600" b="1" dirty="0"/>
                        <a:t>Probable given established knowledge</a:t>
                      </a:r>
                    </a:p>
                  </a:txBody>
                  <a:tcPr marL="78034" marR="78034" marT="39017" marB="39017" anchor="ctr">
                    <a:lnL>
                      <a:noFill/>
                    </a:lnL>
                    <a:lnR>
                      <a:noFill/>
                    </a:lnR>
                    <a:lnT>
                      <a:noFill/>
                    </a:lnT>
                    <a:lnB>
                      <a:noFill/>
                    </a:lnB>
                  </a:tcPr>
                </a:tc>
                <a:tc>
                  <a:txBody>
                    <a:bodyPr/>
                    <a:lstStyle/>
                    <a:p>
                      <a:r>
                        <a:rPr lang="en-US" sz="1600" b="1" dirty="0"/>
                        <a:t>+ </a:t>
                      </a:r>
                      <a:r>
                        <a:rPr lang="en-US" sz="1600" b="1" dirty="0" smtClean="0"/>
                        <a:t>2   </a:t>
                      </a:r>
                      <a:r>
                        <a:rPr lang="en-US" sz="1600" b="1" dirty="0" smtClean="0">
                          <a:solidFill>
                            <a:srgbClr val="FF0000"/>
                          </a:solidFill>
                        </a:rPr>
                        <a:t>Yes</a:t>
                      </a:r>
                      <a:endParaRPr lang="en-US" sz="1600" b="1" dirty="0"/>
                    </a:p>
                  </a:txBody>
                  <a:tcPr marL="78034" marR="78034" marT="39017" marB="39017" anchor="ctr">
                    <a:lnL>
                      <a:noFill/>
                    </a:lnL>
                    <a:lnR>
                      <a:noFill/>
                    </a:lnR>
                    <a:lnT>
                      <a:noFill/>
                    </a:lnT>
                    <a:lnB>
                      <a:noFill/>
                    </a:lnB>
                  </a:tcPr>
                </a:tc>
              </a:tr>
              <a:tr h="312135">
                <a:tc>
                  <a:txBody>
                    <a:bodyPr/>
                    <a:lstStyle/>
                    <a:p>
                      <a:r>
                        <a:rPr lang="en-US" sz="1600" b="1"/>
                        <a:t>4. Analogy</a:t>
                      </a:r>
                    </a:p>
                  </a:txBody>
                  <a:tcPr marL="78034" marR="78034" marT="39017" marB="39017" anchor="ctr">
                    <a:lnL>
                      <a:noFill/>
                    </a:lnL>
                    <a:lnR>
                      <a:noFill/>
                    </a:lnR>
                    <a:lnT>
                      <a:noFill/>
                    </a:lnT>
                    <a:lnB>
                      <a:noFill/>
                    </a:lnB>
                  </a:tcPr>
                </a:tc>
                <a:tc>
                  <a:txBody>
                    <a:bodyPr/>
                    <a:lstStyle/>
                    <a:p>
                      <a:r>
                        <a:rPr lang="en-US" sz="1600" b="1" dirty="0"/>
                        <a:t>Similar examples known</a:t>
                      </a:r>
                    </a:p>
                  </a:txBody>
                  <a:tcPr marL="78034" marR="78034" marT="39017" marB="39017" anchor="ctr">
                    <a:lnL>
                      <a:noFill/>
                    </a:lnL>
                    <a:lnR>
                      <a:noFill/>
                    </a:lnR>
                    <a:lnT>
                      <a:noFill/>
                    </a:lnT>
                    <a:lnB>
                      <a:noFill/>
                    </a:lnB>
                  </a:tcPr>
                </a:tc>
                <a:tc>
                  <a:txBody>
                    <a:bodyPr/>
                    <a:lstStyle/>
                    <a:p>
                      <a:r>
                        <a:rPr lang="en-US" sz="1600" b="1" dirty="0"/>
                        <a:t>+ </a:t>
                      </a:r>
                      <a:r>
                        <a:rPr lang="en-US" sz="1600" b="1" dirty="0" smtClean="0"/>
                        <a:t>3   </a:t>
                      </a:r>
                      <a:r>
                        <a:rPr lang="en-US" sz="1600" b="1" dirty="0" smtClean="0">
                          <a:solidFill>
                            <a:srgbClr val="FF0000"/>
                          </a:solidFill>
                        </a:rPr>
                        <a:t>Yes</a:t>
                      </a:r>
                      <a:endParaRPr lang="en-US" sz="1600" b="1" dirty="0"/>
                    </a:p>
                  </a:txBody>
                  <a:tcPr marL="78034" marR="78034" marT="39017" marB="39017" anchor="ctr">
                    <a:lnL>
                      <a:noFill/>
                    </a:lnL>
                    <a:lnR>
                      <a:noFill/>
                    </a:lnR>
                    <a:lnT>
                      <a:noFill/>
                    </a:lnT>
                    <a:lnB>
                      <a:noFill/>
                    </a:lnB>
                  </a:tcPr>
                </a:tc>
              </a:tr>
              <a:tr h="312135">
                <a:tc>
                  <a:txBody>
                    <a:bodyPr/>
                    <a:lstStyle/>
                    <a:p>
                      <a:r>
                        <a:rPr lang="en-US" sz="1600" b="1"/>
                        <a:t>5. Temporality</a:t>
                      </a:r>
                    </a:p>
                  </a:txBody>
                  <a:tcPr marL="78034" marR="78034" marT="39017" marB="39017" anchor="ctr">
                    <a:lnL>
                      <a:noFill/>
                    </a:lnL>
                    <a:lnR>
                      <a:noFill/>
                    </a:lnR>
                    <a:lnT>
                      <a:noFill/>
                    </a:lnT>
                    <a:lnB>
                      <a:noFill/>
                    </a:lnB>
                  </a:tcPr>
                </a:tc>
                <a:tc>
                  <a:txBody>
                    <a:bodyPr/>
                    <a:lstStyle/>
                    <a:p>
                      <a:r>
                        <a:rPr lang="en-US" sz="1600" b="1" dirty="0"/>
                        <a:t>Cause precedes effect</a:t>
                      </a:r>
                    </a:p>
                  </a:txBody>
                  <a:tcPr marL="78034" marR="78034" marT="39017" marB="39017" anchor="ctr">
                    <a:lnL>
                      <a:noFill/>
                    </a:lnL>
                    <a:lnR>
                      <a:noFill/>
                    </a:lnR>
                    <a:lnT>
                      <a:noFill/>
                    </a:lnT>
                    <a:lnB>
                      <a:noFill/>
                    </a:lnB>
                  </a:tcPr>
                </a:tc>
                <a:tc>
                  <a:txBody>
                    <a:bodyPr/>
                    <a:lstStyle/>
                    <a:p>
                      <a:r>
                        <a:rPr lang="en-US" sz="1600" b="1" dirty="0"/>
                        <a:t>− </a:t>
                      </a:r>
                      <a:r>
                        <a:rPr lang="en-US" sz="1600" b="1" dirty="0" smtClean="0"/>
                        <a:t>4    </a:t>
                      </a:r>
                      <a:r>
                        <a:rPr lang="en-US" sz="1600" b="1" dirty="0" smtClean="0">
                          <a:solidFill>
                            <a:srgbClr val="FF0000"/>
                          </a:solidFill>
                        </a:rPr>
                        <a:t>Year</a:t>
                      </a:r>
                      <a:r>
                        <a:rPr lang="en-US" sz="1600" b="1" baseline="0" dirty="0" smtClean="0">
                          <a:solidFill>
                            <a:srgbClr val="FF0000"/>
                          </a:solidFill>
                        </a:rPr>
                        <a:t>s do not match</a:t>
                      </a:r>
                      <a:endParaRPr lang="en-US" sz="1600" b="1" dirty="0"/>
                    </a:p>
                  </a:txBody>
                  <a:tcPr marL="78034" marR="78034" marT="39017" marB="39017" anchor="ctr">
                    <a:lnL>
                      <a:noFill/>
                    </a:lnL>
                    <a:lnR>
                      <a:noFill/>
                    </a:lnR>
                    <a:lnT>
                      <a:noFill/>
                    </a:lnT>
                    <a:lnB>
                      <a:noFill/>
                    </a:lnB>
                  </a:tcPr>
                </a:tc>
              </a:tr>
              <a:tr h="546237">
                <a:tc>
                  <a:txBody>
                    <a:bodyPr/>
                    <a:lstStyle/>
                    <a:p>
                      <a:r>
                        <a:rPr lang="en-US" sz="1600" b="1"/>
                        <a:t>6. Consistency</a:t>
                      </a:r>
                    </a:p>
                  </a:txBody>
                  <a:tcPr marL="78034" marR="78034" marT="39017" marB="39017" anchor="ctr">
                    <a:lnL>
                      <a:noFill/>
                    </a:lnL>
                    <a:lnR>
                      <a:noFill/>
                    </a:lnR>
                    <a:lnT>
                      <a:noFill/>
                    </a:lnT>
                    <a:lnB>
                      <a:noFill/>
                    </a:lnB>
                  </a:tcPr>
                </a:tc>
                <a:tc>
                  <a:txBody>
                    <a:bodyPr/>
                    <a:lstStyle/>
                    <a:p>
                      <a:r>
                        <a:rPr lang="en-US" sz="1600" b="1"/>
                        <a:t>Cause is widely associated with effect</a:t>
                      </a:r>
                    </a:p>
                  </a:txBody>
                  <a:tcPr marL="78034" marR="78034" marT="39017" marB="39017" anchor="ctr">
                    <a:lnL>
                      <a:noFill/>
                    </a:lnL>
                    <a:lnR>
                      <a:noFill/>
                    </a:lnR>
                    <a:lnT>
                      <a:noFill/>
                    </a:lnT>
                    <a:lnB>
                      <a:noFill/>
                    </a:lnB>
                  </a:tcPr>
                </a:tc>
                <a:tc>
                  <a:txBody>
                    <a:bodyPr/>
                    <a:lstStyle/>
                    <a:p>
                      <a:r>
                        <a:rPr lang="en-US" sz="1600" b="1" dirty="0"/>
                        <a:t>− </a:t>
                      </a:r>
                      <a:r>
                        <a:rPr lang="en-US" sz="1600" b="1" dirty="0" smtClean="0"/>
                        <a:t>4    </a:t>
                      </a:r>
                      <a:r>
                        <a:rPr lang="en-US" sz="1600" b="1" dirty="0" smtClean="0">
                          <a:solidFill>
                            <a:srgbClr val="FF0000"/>
                          </a:solidFill>
                        </a:rPr>
                        <a:t>Poor</a:t>
                      </a:r>
                      <a:r>
                        <a:rPr lang="en-US" sz="1600" b="1" baseline="0" dirty="0" smtClean="0">
                          <a:solidFill>
                            <a:srgbClr val="FF0000"/>
                          </a:solidFill>
                        </a:rPr>
                        <a:t> geographic match</a:t>
                      </a:r>
                      <a:endParaRPr lang="en-US" sz="1600" b="1" dirty="0"/>
                    </a:p>
                  </a:txBody>
                  <a:tcPr marL="78034" marR="78034" marT="39017" marB="39017" anchor="ctr">
                    <a:lnL>
                      <a:noFill/>
                    </a:lnL>
                    <a:lnR>
                      <a:noFill/>
                    </a:lnR>
                    <a:lnT>
                      <a:noFill/>
                    </a:lnT>
                    <a:lnB>
                      <a:noFill/>
                    </a:lnB>
                  </a:tcPr>
                </a:tc>
              </a:tr>
              <a:tr h="546237">
                <a:tc>
                  <a:txBody>
                    <a:bodyPr/>
                    <a:lstStyle/>
                    <a:p>
                      <a:r>
                        <a:rPr lang="en-US" sz="1600" b="1"/>
                        <a:t>7. Specificity</a:t>
                      </a:r>
                    </a:p>
                  </a:txBody>
                  <a:tcPr marL="78034" marR="78034" marT="39017" marB="39017" anchor="ctr">
                    <a:lnL>
                      <a:noFill/>
                    </a:lnL>
                    <a:lnR>
                      <a:noFill/>
                    </a:lnR>
                    <a:lnT>
                      <a:noFill/>
                    </a:lnT>
                    <a:lnB>
                      <a:noFill/>
                    </a:lnB>
                  </a:tcPr>
                </a:tc>
                <a:tc>
                  <a:txBody>
                    <a:bodyPr/>
                    <a:lstStyle/>
                    <a:p>
                      <a:r>
                        <a:rPr lang="en-US" sz="1600" b="1"/>
                        <a:t>Cause is uniquely associated with effect</a:t>
                      </a:r>
                    </a:p>
                  </a:txBody>
                  <a:tcPr marL="78034" marR="78034" marT="39017" marB="39017" anchor="ctr">
                    <a:lnL>
                      <a:noFill/>
                    </a:lnL>
                    <a:lnR>
                      <a:noFill/>
                    </a:lnR>
                    <a:lnT>
                      <a:noFill/>
                    </a:lnT>
                    <a:lnB>
                      <a:noFill/>
                    </a:lnB>
                  </a:tcPr>
                </a:tc>
                <a:tc>
                  <a:txBody>
                    <a:bodyPr/>
                    <a:lstStyle/>
                    <a:p>
                      <a:r>
                        <a:rPr lang="en-US" sz="1600" b="1" dirty="0"/>
                        <a:t>− </a:t>
                      </a:r>
                      <a:r>
                        <a:rPr lang="en-US" sz="1600" b="1" dirty="0" smtClean="0"/>
                        <a:t>5   </a:t>
                      </a:r>
                      <a:r>
                        <a:rPr lang="en-US" sz="1600" b="1" dirty="0" smtClean="0">
                          <a:solidFill>
                            <a:srgbClr val="FF0000"/>
                          </a:solidFill>
                        </a:rPr>
                        <a:t>No</a:t>
                      </a:r>
                      <a:endParaRPr lang="en-US" sz="1600" b="1" dirty="0">
                        <a:solidFill>
                          <a:srgbClr val="FF0000"/>
                        </a:solidFill>
                      </a:endParaRPr>
                    </a:p>
                  </a:txBody>
                  <a:tcPr marL="78034" marR="78034" marT="39017" marB="39017" anchor="ctr">
                    <a:lnL>
                      <a:noFill/>
                    </a:lnL>
                    <a:lnR>
                      <a:noFill/>
                    </a:lnR>
                    <a:lnT>
                      <a:noFill/>
                    </a:lnT>
                    <a:lnB>
                      <a:noFill/>
                    </a:lnB>
                  </a:tcPr>
                </a:tc>
              </a:tr>
              <a:tr h="546237">
                <a:tc>
                  <a:txBody>
                    <a:bodyPr/>
                    <a:lstStyle/>
                    <a:p>
                      <a:r>
                        <a:rPr lang="en-US" sz="1600" b="1"/>
                        <a:t>8. Biological gradient</a:t>
                      </a:r>
                    </a:p>
                  </a:txBody>
                  <a:tcPr marL="78034" marR="78034" marT="39017" marB="39017" anchor="ctr">
                    <a:lnL>
                      <a:noFill/>
                    </a:lnL>
                    <a:lnR>
                      <a:noFill/>
                    </a:lnR>
                    <a:lnT>
                      <a:noFill/>
                    </a:lnT>
                    <a:lnB>
                      <a:noFill/>
                    </a:lnB>
                  </a:tcPr>
                </a:tc>
                <a:tc>
                  <a:txBody>
                    <a:bodyPr/>
                    <a:lstStyle/>
                    <a:p>
                      <a:r>
                        <a:rPr lang="en-US" sz="1600" b="1"/>
                        <a:t>Monotonic dose–response relationship</a:t>
                      </a:r>
                    </a:p>
                  </a:txBody>
                  <a:tcPr marL="78034" marR="78034" marT="39017" marB="39017" anchor="ctr">
                    <a:lnL>
                      <a:noFill/>
                    </a:lnL>
                    <a:lnR>
                      <a:noFill/>
                    </a:lnR>
                    <a:lnT>
                      <a:noFill/>
                    </a:lnT>
                    <a:lnB>
                      <a:noFill/>
                    </a:lnB>
                  </a:tcPr>
                </a:tc>
                <a:tc>
                  <a:txBody>
                    <a:bodyPr/>
                    <a:lstStyle/>
                    <a:p>
                      <a:r>
                        <a:rPr lang="en-US" sz="1600" b="1" dirty="0"/>
                        <a:t>− </a:t>
                      </a:r>
                      <a:r>
                        <a:rPr lang="en-US" sz="1600" b="1" dirty="0" smtClean="0"/>
                        <a:t>4    </a:t>
                      </a:r>
                      <a:endParaRPr lang="en-US" sz="1600" b="1" dirty="0"/>
                    </a:p>
                  </a:txBody>
                  <a:tcPr marL="78034" marR="78034" marT="39017" marB="39017" anchor="ctr">
                    <a:lnL>
                      <a:noFill/>
                    </a:lnL>
                    <a:lnR>
                      <a:noFill/>
                    </a:lnR>
                    <a:lnT>
                      <a:noFill/>
                    </a:lnT>
                    <a:lnB>
                      <a:noFill/>
                    </a:lnB>
                  </a:tcPr>
                </a:tc>
              </a:tr>
              <a:tr h="546237">
                <a:tc>
                  <a:txBody>
                    <a:bodyPr/>
                    <a:lstStyle/>
                    <a:p>
                      <a:r>
                        <a:rPr lang="en-US" sz="1600" b="1"/>
                        <a:t>9. Strength</a:t>
                      </a:r>
                    </a:p>
                  </a:txBody>
                  <a:tcPr marL="78034" marR="78034" marT="39017" marB="39017" anchor="ctr">
                    <a:lnL>
                      <a:noFill/>
                    </a:lnL>
                    <a:lnR>
                      <a:noFill/>
                    </a:lnR>
                    <a:lnT>
                      <a:noFill/>
                    </a:lnT>
                    <a:lnB>
                      <a:noFill/>
                    </a:lnB>
                  </a:tcPr>
                </a:tc>
                <a:tc>
                  <a:txBody>
                    <a:bodyPr/>
                    <a:lstStyle/>
                    <a:p>
                      <a:r>
                        <a:rPr lang="en-US" sz="1600" b="1"/>
                        <a:t>Cause is associated with a substantive effect</a:t>
                      </a:r>
                    </a:p>
                  </a:txBody>
                  <a:tcPr marL="78034" marR="78034" marT="39017" marB="39017" anchor="ctr">
                    <a:lnL>
                      <a:noFill/>
                    </a:lnL>
                    <a:lnR>
                      <a:noFill/>
                    </a:lnR>
                    <a:lnT>
                      <a:noFill/>
                    </a:lnT>
                    <a:lnB>
                      <a:noFill/>
                    </a:lnB>
                  </a:tcPr>
                </a:tc>
                <a:tc>
                  <a:txBody>
                    <a:bodyPr/>
                    <a:lstStyle/>
                    <a:p>
                      <a:r>
                        <a:rPr lang="en-US" sz="1600" b="1" dirty="0"/>
                        <a:t>− </a:t>
                      </a:r>
                      <a:r>
                        <a:rPr lang="en-US" sz="1600" b="1" dirty="0" smtClean="0"/>
                        <a:t>2   </a:t>
                      </a:r>
                      <a:r>
                        <a:rPr lang="en-US" sz="1600" b="1" dirty="0" smtClean="0">
                          <a:solidFill>
                            <a:srgbClr val="FF0000"/>
                          </a:solidFill>
                        </a:rPr>
                        <a:t>Weak</a:t>
                      </a:r>
                      <a:endParaRPr lang="en-US" sz="1600" b="1" dirty="0"/>
                    </a:p>
                  </a:txBody>
                  <a:tcPr marL="78034" marR="78034" marT="39017" marB="39017" anchor="ctr">
                    <a:lnL>
                      <a:noFill/>
                    </a:lnL>
                    <a:lnR>
                      <a:noFill/>
                    </a:lnR>
                    <a:lnT>
                      <a:noFill/>
                    </a:lnT>
                    <a:lnB>
                      <a:noFill/>
                    </a:lnB>
                  </a:tcPr>
                </a:tc>
              </a:tr>
            </a:tbl>
          </a:graphicData>
        </a:graphic>
      </p:graphicFrame>
      <p:sp>
        <p:nvSpPr>
          <p:cNvPr id="3" name="TextBox 2"/>
          <p:cNvSpPr txBox="1"/>
          <p:nvPr/>
        </p:nvSpPr>
        <p:spPr>
          <a:xfrm>
            <a:off x="381000" y="5105400"/>
            <a:ext cx="8153400" cy="1200329"/>
          </a:xfrm>
          <a:prstGeom prst="rect">
            <a:avLst/>
          </a:prstGeom>
          <a:noFill/>
        </p:spPr>
        <p:txBody>
          <a:bodyPr wrap="square" rtlCol="0">
            <a:spAutoFit/>
          </a:bodyPr>
          <a:lstStyle/>
          <a:p>
            <a:r>
              <a:rPr lang="en-US" sz="2400" b="1" dirty="0"/>
              <a:t>CONCLUSION: </a:t>
            </a:r>
            <a:r>
              <a:rPr lang="en-US" sz="2400" b="1" dirty="0">
                <a:solidFill>
                  <a:schemeClr val="accent1">
                    <a:lumMod val="75000"/>
                  </a:schemeClr>
                </a:solidFill>
              </a:rPr>
              <a:t>D</a:t>
            </a:r>
            <a:r>
              <a:rPr lang="en-US" sz="2400" b="1" dirty="0" smtClean="0">
                <a:solidFill>
                  <a:schemeClr val="accent1">
                    <a:lumMod val="75000"/>
                  </a:schemeClr>
                </a:solidFill>
              </a:rPr>
              <a:t>ietary </a:t>
            </a:r>
            <a:r>
              <a:rPr lang="en-US" sz="2400" b="1" dirty="0">
                <a:solidFill>
                  <a:schemeClr val="accent1">
                    <a:lumMod val="75000"/>
                  </a:schemeClr>
                </a:solidFill>
              </a:rPr>
              <a:t>neonicotinoids cannot be implicated in honey bee declines, but this position is provisional because important gaps remain in current knowledge. </a:t>
            </a:r>
          </a:p>
        </p:txBody>
      </p:sp>
      <p:cxnSp>
        <p:nvCxnSpPr>
          <p:cNvPr id="5" name="Straight Connector 4"/>
          <p:cNvCxnSpPr/>
          <p:nvPr/>
        </p:nvCxnSpPr>
        <p:spPr>
          <a:xfrm>
            <a:off x="838200" y="533400"/>
            <a:ext cx="5105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8200" y="4953000"/>
            <a:ext cx="5029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825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153400" cy="6001643"/>
          </a:xfrm>
          <a:prstGeom prst="rect">
            <a:avLst/>
          </a:prstGeom>
          <a:noFill/>
        </p:spPr>
        <p:txBody>
          <a:bodyPr wrap="square" rtlCol="0">
            <a:spAutoFit/>
          </a:bodyPr>
          <a:lstStyle/>
          <a:p>
            <a:r>
              <a:rPr lang="en-US" sz="2400" dirty="0" smtClean="0"/>
              <a:t>The United Kingdom Report</a:t>
            </a:r>
            <a:endParaRPr lang="en-US" sz="2400" dirty="0"/>
          </a:p>
          <a:p>
            <a:r>
              <a:rPr lang="en-US" sz="2000" b="1" dirty="0" smtClean="0"/>
              <a:t>An </a:t>
            </a:r>
            <a:r>
              <a:rPr lang="en-US" sz="2000" b="1" dirty="0"/>
              <a:t>assessment of key evidence about Neonicotinoids and bees </a:t>
            </a:r>
            <a:endParaRPr lang="en-US" sz="2000" dirty="0"/>
          </a:p>
          <a:p>
            <a:r>
              <a:rPr lang="en-US" sz="2000" b="1" dirty="0"/>
              <a:t>March 2013 </a:t>
            </a:r>
            <a:endParaRPr lang="en-US" sz="2000" b="1" dirty="0" smtClean="0"/>
          </a:p>
          <a:p>
            <a:pPr marL="285750" indent="-285750">
              <a:buFont typeface="Arial" panose="020B0604020202020204" pitchFamily="34" charset="0"/>
              <a:buChar char="•"/>
            </a:pPr>
            <a:r>
              <a:rPr lang="en-US" sz="2000" b="1" dirty="0">
                <a:solidFill>
                  <a:schemeClr val="accent1">
                    <a:lumMod val="75000"/>
                  </a:schemeClr>
                </a:solidFill>
              </a:rPr>
              <a:t>Three recent studies </a:t>
            </a:r>
            <a:r>
              <a:rPr lang="en-US" sz="2000" b="1" dirty="0" smtClean="0">
                <a:solidFill>
                  <a:schemeClr val="accent1">
                    <a:lumMod val="75000"/>
                  </a:schemeClr>
                </a:solidFill>
              </a:rPr>
              <a:t>with </a:t>
            </a:r>
            <a:r>
              <a:rPr lang="en-US" sz="2000" b="1" dirty="0">
                <a:solidFill>
                  <a:schemeClr val="accent1">
                    <a:lumMod val="75000"/>
                  </a:schemeClr>
                </a:solidFill>
              </a:rPr>
              <a:t>neonicotinoids </a:t>
            </a:r>
            <a:r>
              <a:rPr lang="en-US" sz="2000" b="1" dirty="0" smtClean="0">
                <a:solidFill>
                  <a:schemeClr val="accent1">
                    <a:lumMod val="75000"/>
                  </a:schemeClr>
                </a:solidFill>
              </a:rPr>
              <a:t>showed sub-lethal </a:t>
            </a:r>
            <a:r>
              <a:rPr lang="en-US" sz="2000" b="1" dirty="0">
                <a:solidFill>
                  <a:schemeClr val="accent1">
                    <a:lumMod val="75000"/>
                  </a:schemeClr>
                </a:solidFill>
              </a:rPr>
              <a:t>effects on bees </a:t>
            </a:r>
            <a:endParaRPr lang="en-US" sz="2000" b="1" dirty="0" smtClean="0">
              <a:solidFill>
                <a:schemeClr val="accent1">
                  <a:lumMod val="75000"/>
                </a:schemeClr>
              </a:solidFill>
            </a:endParaRPr>
          </a:p>
          <a:p>
            <a:pPr marL="285750" indent="-285750">
              <a:buFont typeface="Arial" panose="020B0604020202020204" pitchFamily="34" charset="0"/>
              <a:buChar char="•"/>
            </a:pPr>
            <a:r>
              <a:rPr lang="en-US" sz="2000" b="1" dirty="0" smtClean="0">
                <a:solidFill>
                  <a:schemeClr val="accent1">
                    <a:lumMod val="75000"/>
                  </a:schemeClr>
                </a:solidFill>
              </a:rPr>
              <a:t>These </a:t>
            </a:r>
            <a:r>
              <a:rPr lang="en-US" sz="2000" b="1" dirty="0">
                <a:solidFill>
                  <a:schemeClr val="accent1">
                    <a:lumMod val="75000"/>
                  </a:schemeClr>
                </a:solidFill>
              </a:rPr>
              <a:t>results </a:t>
            </a:r>
            <a:r>
              <a:rPr lang="en-US" sz="2000" b="1" dirty="0" smtClean="0">
                <a:solidFill>
                  <a:schemeClr val="accent1">
                    <a:lumMod val="75000"/>
                  </a:schemeClr>
                </a:solidFill>
              </a:rPr>
              <a:t>contrast </a:t>
            </a:r>
            <a:r>
              <a:rPr lang="en-US" sz="2000" b="1" dirty="0">
                <a:solidFill>
                  <a:schemeClr val="accent1">
                    <a:lumMod val="75000"/>
                  </a:schemeClr>
                </a:solidFill>
              </a:rPr>
              <a:t>with a growing body of evidence from field studies </a:t>
            </a:r>
            <a:r>
              <a:rPr lang="en-US" sz="2000" b="1" dirty="0" smtClean="0">
                <a:solidFill>
                  <a:schemeClr val="accent1">
                    <a:lumMod val="75000"/>
                  </a:schemeClr>
                </a:solidFill>
              </a:rPr>
              <a:t>that fail </a:t>
            </a:r>
            <a:r>
              <a:rPr lang="en-US" sz="2000" b="1" dirty="0">
                <a:solidFill>
                  <a:schemeClr val="accent1">
                    <a:lumMod val="75000"/>
                  </a:schemeClr>
                </a:solidFill>
              </a:rPr>
              <a:t>to show an effect of neonicotinoids when bees are allowed to forage naturally in the presence </a:t>
            </a:r>
            <a:r>
              <a:rPr lang="en-US" sz="2000" b="1" dirty="0" smtClean="0">
                <a:solidFill>
                  <a:schemeClr val="accent1">
                    <a:lumMod val="75000"/>
                  </a:schemeClr>
                </a:solidFill>
              </a:rPr>
              <a:t>treated crops. </a:t>
            </a:r>
          </a:p>
          <a:p>
            <a:endParaRPr lang="en-US" b="1" dirty="0">
              <a:solidFill>
                <a:schemeClr val="accent1">
                  <a:lumMod val="75000"/>
                </a:schemeClr>
              </a:solidFill>
            </a:endParaRPr>
          </a:p>
          <a:p>
            <a:r>
              <a:rPr lang="en-US" sz="2400" dirty="0" smtClean="0"/>
              <a:t>The Australia Report</a:t>
            </a:r>
          </a:p>
          <a:p>
            <a:r>
              <a:rPr lang="en-US" sz="2000" b="1" dirty="0" smtClean="0"/>
              <a:t>Overview </a:t>
            </a:r>
            <a:r>
              <a:rPr lang="en-US" sz="2000" b="1" dirty="0"/>
              <a:t>report on bee health and the use of neonicotinoids in Australia</a:t>
            </a:r>
          </a:p>
          <a:p>
            <a:r>
              <a:rPr lang="en-US" sz="2000" b="1" dirty="0"/>
              <a:t>February </a:t>
            </a:r>
            <a:r>
              <a:rPr lang="en-US" sz="2000" b="1" dirty="0" smtClean="0"/>
              <a:t>2014</a:t>
            </a:r>
          </a:p>
          <a:p>
            <a:pPr marL="285750" indent="-285750">
              <a:buFont typeface="Arial" panose="020B0604020202020204" pitchFamily="34" charset="0"/>
              <a:buChar char="•"/>
            </a:pPr>
            <a:r>
              <a:rPr lang="en-US" sz="2000" b="1" dirty="0">
                <a:solidFill>
                  <a:schemeClr val="accent1">
                    <a:lumMod val="75000"/>
                  </a:schemeClr>
                </a:solidFill>
              </a:rPr>
              <a:t>T</a:t>
            </a:r>
            <a:r>
              <a:rPr lang="en-US" sz="2000" b="1" dirty="0" smtClean="0">
                <a:solidFill>
                  <a:schemeClr val="accent1">
                    <a:lumMod val="75000"/>
                  </a:schemeClr>
                </a:solidFill>
              </a:rPr>
              <a:t>he </a:t>
            </a:r>
            <a:r>
              <a:rPr lang="en-US" sz="2000" b="1" dirty="0">
                <a:solidFill>
                  <a:schemeClr val="accent1">
                    <a:lumMod val="75000"/>
                  </a:schemeClr>
                </a:solidFill>
              </a:rPr>
              <a:t>introduction of the neonicotinoids has led to an overall reduction in the risks to the agricultural environment from the application of insecticides. </a:t>
            </a:r>
            <a:endParaRPr lang="en-US" sz="2000" b="1" dirty="0" smtClean="0">
              <a:solidFill>
                <a:schemeClr val="accent1">
                  <a:lumMod val="75000"/>
                </a:schemeClr>
              </a:solidFill>
            </a:endParaRPr>
          </a:p>
          <a:p>
            <a:pPr marL="285750" indent="-285750">
              <a:buFont typeface="Arial" panose="020B0604020202020204" pitchFamily="34" charset="0"/>
              <a:buChar char="•"/>
            </a:pPr>
            <a:r>
              <a:rPr lang="en-US" sz="2000" b="1" dirty="0" smtClean="0">
                <a:solidFill>
                  <a:schemeClr val="accent1">
                    <a:lumMod val="75000"/>
                  </a:schemeClr>
                </a:solidFill>
              </a:rPr>
              <a:t>Australian </a:t>
            </a:r>
            <a:r>
              <a:rPr lang="en-US" sz="2000" b="1" dirty="0">
                <a:solidFill>
                  <a:schemeClr val="accent1">
                    <a:lumMod val="75000"/>
                  </a:schemeClr>
                </a:solidFill>
              </a:rPr>
              <a:t>honeybee populations are not in decline, despite the increased use of </a:t>
            </a:r>
            <a:r>
              <a:rPr lang="en-US" sz="2000" b="1" dirty="0" smtClean="0">
                <a:solidFill>
                  <a:schemeClr val="accent1">
                    <a:lumMod val="75000"/>
                  </a:schemeClr>
                </a:solidFill>
              </a:rPr>
              <a:t>neonicotinoids </a:t>
            </a:r>
            <a:r>
              <a:rPr lang="en-US" sz="2000" b="1" dirty="0">
                <a:solidFill>
                  <a:schemeClr val="accent1">
                    <a:lumMod val="75000"/>
                  </a:schemeClr>
                </a:solidFill>
              </a:rPr>
              <a:t>in agriculture and horticulture since the mid-1990s. </a:t>
            </a:r>
          </a:p>
          <a:p>
            <a:endParaRPr lang="en-US" b="1" dirty="0">
              <a:solidFill>
                <a:schemeClr val="accent1">
                  <a:lumMod val="75000"/>
                </a:schemeClr>
              </a:solidFill>
            </a:endParaRPr>
          </a:p>
        </p:txBody>
      </p:sp>
    </p:spTree>
    <p:extLst>
      <p:ext uri="{BB962C8B-B14F-4D97-AF65-F5344CB8AC3E}">
        <p14:creationId xmlns:p14="http://schemas.microsoft.com/office/powerpoint/2010/main" val="1151919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95600" y="304800"/>
            <a:ext cx="562956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831107"/>
            <a:ext cx="2590800" cy="954107"/>
          </a:xfrm>
          <a:prstGeom prst="rect">
            <a:avLst/>
          </a:prstGeom>
          <a:noFill/>
        </p:spPr>
        <p:txBody>
          <a:bodyPr wrap="square" rtlCol="0">
            <a:spAutoFit/>
          </a:bodyPr>
          <a:lstStyle/>
          <a:p>
            <a:r>
              <a:rPr lang="en-US" sz="2800" dirty="0" smtClean="0"/>
              <a:t>USDA Bee Research Lab</a:t>
            </a:r>
            <a:endParaRPr lang="en-US" sz="2800" dirty="0"/>
          </a:p>
        </p:txBody>
      </p:sp>
      <p:sp>
        <p:nvSpPr>
          <p:cNvPr id="3" name="TextBox 2"/>
          <p:cNvSpPr txBox="1"/>
          <p:nvPr/>
        </p:nvSpPr>
        <p:spPr>
          <a:xfrm>
            <a:off x="609600" y="2743200"/>
            <a:ext cx="8067964" cy="3416320"/>
          </a:xfrm>
          <a:prstGeom prst="rect">
            <a:avLst/>
          </a:prstGeom>
          <a:noFill/>
        </p:spPr>
        <p:txBody>
          <a:bodyPr wrap="square" rtlCol="0">
            <a:spAutoFit/>
          </a:bodyPr>
          <a:lstStyle/>
          <a:p>
            <a:r>
              <a:rPr lang="en-US" dirty="0"/>
              <a:t>Extensive research on Colony Collapse Disorder suggests that there are many causes of this syndrome, with the most important causes being the interaction of several bee diseases with other stressors (USDA ARS 2014)</a:t>
            </a:r>
            <a:r>
              <a:rPr lang="en-US" i="1" dirty="0"/>
              <a:t>. </a:t>
            </a:r>
            <a:r>
              <a:rPr lang="en-US" b="1" dirty="0">
                <a:solidFill>
                  <a:schemeClr val="accent1">
                    <a:lumMod val="75000"/>
                  </a:schemeClr>
                </a:solidFill>
              </a:rPr>
              <a:t>At this time neonicotinoids are NOT considered to be a </a:t>
            </a:r>
            <a:r>
              <a:rPr lang="en-US" b="1" dirty="0" smtClean="0">
                <a:solidFill>
                  <a:schemeClr val="accent1">
                    <a:lumMod val="75000"/>
                  </a:schemeClr>
                </a:solidFill>
              </a:rPr>
              <a:t>primary cause </a:t>
            </a:r>
            <a:r>
              <a:rPr lang="en-US" b="1" dirty="0">
                <a:solidFill>
                  <a:schemeClr val="accent1">
                    <a:lumMod val="75000"/>
                  </a:schemeClr>
                </a:solidFill>
              </a:rPr>
              <a:t>of Colony Collapse Disorder. </a:t>
            </a:r>
            <a:r>
              <a:rPr lang="en-US" dirty="0"/>
              <a:t>However, recent research indicates that bees exposed to neonicotinoid insecticides may have suppressed immune systems, which could make them more susceptible to some bee diseases (Di </a:t>
            </a:r>
            <a:r>
              <a:rPr lang="en-US" dirty="0" err="1"/>
              <a:t>Prisco</a:t>
            </a:r>
            <a:r>
              <a:rPr lang="en-US" dirty="0"/>
              <a:t> et al. 2013</a:t>
            </a:r>
            <a:r>
              <a:rPr lang="en-US" dirty="0" smtClean="0"/>
              <a:t>).</a:t>
            </a:r>
          </a:p>
          <a:p>
            <a:endParaRPr lang="en-US" dirty="0" smtClean="0"/>
          </a:p>
          <a:p>
            <a:r>
              <a:rPr lang="en-US" dirty="0" smtClean="0"/>
              <a:t>Bee Lab Objectives:</a:t>
            </a:r>
          </a:p>
          <a:p>
            <a:r>
              <a:rPr lang="en-US" dirty="0"/>
              <a:t>1) diagnosing and mitigating disease, 2) reducing the impacts on bees of pesticides and other environmental chemicals, and 3) improving bee health through better nutrition</a:t>
            </a:r>
          </a:p>
        </p:txBody>
      </p:sp>
    </p:spTree>
    <p:extLst>
      <p:ext uri="{BB962C8B-B14F-4D97-AF65-F5344CB8AC3E}">
        <p14:creationId xmlns:p14="http://schemas.microsoft.com/office/powerpoint/2010/main" val="644276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5968" y="2209800"/>
            <a:ext cx="7848600" cy="4154984"/>
          </a:xfrm>
          <a:prstGeom prst="rect">
            <a:avLst/>
          </a:prstGeom>
          <a:noFill/>
        </p:spPr>
        <p:txBody>
          <a:bodyPr wrap="square" rtlCol="0">
            <a:spAutoFit/>
          </a:bodyPr>
          <a:lstStyle/>
          <a:p>
            <a:r>
              <a:rPr lang="en-US" sz="2400" b="1" dirty="0" smtClean="0">
                <a:solidFill>
                  <a:schemeClr val="accent1">
                    <a:lumMod val="75000"/>
                  </a:schemeClr>
                </a:solidFill>
              </a:rPr>
              <a:t>As </a:t>
            </a:r>
            <a:r>
              <a:rPr lang="en-US" sz="2400" b="1" dirty="0">
                <a:solidFill>
                  <a:schemeClr val="accent1">
                    <a:lumMod val="75000"/>
                  </a:schemeClr>
                </a:solidFill>
              </a:rPr>
              <a:t>Dr. Eva Crane…has pointed out “the best that beekeepers can hope for, in the light of the great need to kill pest insects, is an </a:t>
            </a:r>
            <a:r>
              <a:rPr lang="en-US" sz="2400" b="1" dirty="0" smtClean="0">
                <a:solidFill>
                  <a:schemeClr val="accent1">
                    <a:lumMod val="75000"/>
                  </a:schemeClr>
                </a:solidFill>
              </a:rPr>
              <a:t>acceptable </a:t>
            </a:r>
            <a:r>
              <a:rPr lang="en-US" sz="2400" b="1" dirty="0">
                <a:solidFill>
                  <a:schemeClr val="accent1">
                    <a:lumMod val="75000"/>
                  </a:schemeClr>
                </a:solidFill>
              </a:rPr>
              <a:t>level of mortality among their bees</a:t>
            </a:r>
            <a:r>
              <a:rPr lang="en-US" sz="2400" b="1" dirty="0" smtClean="0">
                <a:solidFill>
                  <a:schemeClr val="accent1">
                    <a:lumMod val="75000"/>
                  </a:schemeClr>
                </a:solidFill>
              </a:rPr>
              <a:t>.”</a:t>
            </a:r>
          </a:p>
          <a:p>
            <a:endParaRPr lang="en-US" sz="2400" b="1" dirty="0">
              <a:solidFill>
                <a:schemeClr val="accent1">
                  <a:lumMod val="75000"/>
                </a:schemeClr>
              </a:solidFill>
            </a:endParaRPr>
          </a:p>
          <a:p>
            <a:r>
              <a:rPr lang="en-US" sz="2400" b="1" dirty="0" smtClean="0">
                <a:solidFill>
                  <a:schemeClr val="accent1">
                    <a:lumMod val="75000"/>
                  </a:schemeClr>
                </a:solidFill>
              </a:rPr>
              <a:t>Beekeepers </a:t>
            </a:r>
            <a:r>
              <a:rPr lang="en-US" sz="2400" b="1" dirty="0">
                <a:solidFill>
                  <a:schemeClr val="accent1">
                    <a:lumMod val="75000"/>
                  </a:schemeClr>
                </a:solidFill>
              </a:rPr>
              <a:t>realize that in order to get locations, that they </a:t>
            </a:r>
            <a:r>
              <a:rPr lang="en-US" sz="2400" b="1" dirty="0" smtClean="0">
                <a:solidFill>
                  <a:schemeClr val="accent1">
                    <a:lumMod val="75000"/>
                  </a:schemeClr>
                </a:solidFill>
              </a:rPr>
              <a:t>need to </a:t>
            </a:r>
            <a:r>
              <a:rPr lang="en-US" sz="2400" b="1" dirty="0">
                <a:solidFill>
                  <a:schemeClr val="accent1">
                    <a:lumMod val="75000"/>
                  </a:schemeClr>
                </a:solidFill>
              </a:rPr>
              <a:t>get along with the landowners, who are often farmers (or friends of the farmers).  If the beekeeper raises a stink, he may lose his welcome.  So in general, commercial beekeepers accept the occasional bee kill as a normal cost of doing business.</a:t>
            </a:r>
          </a:p>
        </p:txBody>
      </p:sp>
      <p:sp>
        <p:nvSpPr>
          <p:cNvPr id="3" name="TextBox 2"/>
          <p:cNvSpPr txBox="1"/>
          <p:nvPr/>
        </p:nvSpPr>
        <p:spPr>
          <a:xfrm>
            <a:off x="645968" y="1066800"/>
            <a:ext cx="5562600" cy="830997"/>
          </a:xfrm>
          <a:prstGeom prst="rect">
            <a:avLst/>
          </a:prstGeom>
          <a:noFill/>
        </p:spPr>
        <p:txBody>
          <a:bodyPr wrap="square" rtlCol="0">
            <a:spAutoFit/>
          </a:bodyPr>
          <a:lstStyle/>
          <a:p>
            <a:r>
              <a:rPr lang="en-US" sz="2400" dirty="0" smtClean="0">
                <a:hlinkClick r:id="rId2"/>
              </a:rPr>
              <a:t>http</a:t>
            </a:r>
            <a:r>
              <a:rPr lang="en-US" sz="2400" dirty="0">
                <a:hlinkClick r:id="rId2"/>
              </a:rPr>
              <a:t>://</a:t>
            </a:r>
            <a:r>
              <a:rPr lang="en-US" sz="2400" dirty="0" smtClean="0">
                <a:hlinkClick r:id="rId2"/>
              </a:rPr>
              <a:t>scientificbeekeeping.com</a:t>
            </a:r>
            <a:endParaRPr lang="en-US" sz="2400" dirty="0" smtClean="0"/>
          </a:p>
          <a:p>
            <a:r>
              <a:rPr lang="en-US" sz="2400" dirty="0"/>
              <a:t>Randy Oliver</a:t>
            </a:r>
            <a:r>
              <a:rPr lang="en-US" sz="2400" dirty="0" smtClean="0"/>
              <a:t>    </a:t>
            </a:r>
            <a:endParaRPr lang="en-US" sz="2400" dirty="0"/>
          </a:p>
        </p:txBody>
      </p:sp>
      <p:pic>
        <p:nvPicPr>
          <p:cNvPr id="4" name="Picture 6" descr="https://encrypted-tbn3.gstatic.com/images?q=tbn:ANd9GcSIn0rMQSeiI0ZM0c0gfq6Cb664nzDngKtMNySnJ0oy6nasv-aJB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223837"/>
            <a:ext cx="2152649" cy="1438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223837"/>
            <a:ext cx="5410200" cy="523220"/>
          </a:xfrm>
          <a:prstGeom prst="rect">
            <a:avLst/>
          </a:prstGeom>
          <a:noFill/>
        </p:spPr>
        <p:txBody>
          <a:bodyPr wrap="square" rtlCol="0">
            <a:spAutoFit/>
          </a:bodyPr>
          <a:lstStyle/>
          <a:p>
            <a:r>
              <a:rPr lang="en-US" sz="2800" b="1" dirty="0" smtClean="0">
                <a:solidFill>
                  <a:schemeClr val="accent2">
                    <a:lumMod val="75000"/>
                  </a:schemeClr>
                </a:solidFill>
              </a:rPr>
              <a:t>What do the Beekeepers Think?</a:t>
            </a:r>
            <a:endParaRPr lang="en-US" sz="2800" b="1" dirty="0">
              <a:solidFill>
                <a:schemeClr val="accent2">
                  <a:lumMod val="75000"/>
                </a:schemeClr>
              </a:solidFill>
            </a:endParaRPr>
          </a:p>
        </p:txBody>
      </p:sp>
    </p:spTree>
    <p:extLst>
      <p:ext uri="{BB962C8B-B14F-4D97-AF65-F5344CB8AC3E}">
        <p14:creationId xmlns:p14="http://schemas.microsoft.com/office/powerpoint/2010/main" val="40157209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g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5350" y="381000"/>
            <a:ext cx="7315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5350" y="5562600"/>
            <a:ext cx="7315200" cy="1477328"/>
          </a:xfrm>
          <a:prstGeom prst="rect">
            <a:avLst/>
          </a:prstGeom>
          <a:noFill/>
        </p:spPr>
        <p:txBody>
          <a:bodyPr wrap="square" rtlCol="0">
            <a:spAutoFit/>
          </a:bodyPr>
          <a:lstStyle/>
          <a:p>
            <a:r>
              <a:rPr lang="en-US" dirty="0"/>
              <a:t>Figure 2. If you add up all the blue dots (each representing 10,000 acres treated with insecticides), it’s easy to see why in some areas it’s hard for beekeepers to find “safe” places for their hives. Source USDA</a:t>
            </a:r>
            <a:r>
              <a:rPr lang="en-US" dirty="0" smtClean="0"/>
              <a:t>.</a:t>
            </a:r>
          </a:p>
          <a:p>
            <a:r>
              <a:rPr lang="en-US" dirty="0">
                <a:hlinkClick r:id="rId3"/>
              </a:rPr>
              <a:t>http://scientificbeekeeping.com</a:t>
            </a:r>
            <a:r>
              <a:rPr lang="en-US" dirty="0"/>
              <a:t>  Randy Oliver</a:t>
            </a:r>
          </a:p>
          <a:p>
            <a:endParaRPr lang="en-US" dirty="0">
              <a:effectLst/>
            </a:endParaRPr>
          </a:p>
        </p:txBody>
      </p:sp>
      <p:sp>
        <p:nvSpPr>
          <p:cNvPr id="3" name="Oval 2"/>
          <p:cNvSpPr/>
          <p:nvPr/>
        </p:nvSpPr>
        <p:spPr>
          <a:xfrm>
            <a:off x="4057650" y="2452254"/>
            <a:ext cx="990600" cy="762000"/>
          </a:xfrm>
          <a:prstGeom prst="ellipse">
            <a:avLst/>
          </a:prstGeom>
          <a:noFill/>
          <a:ln>
            <a:solidFill>
              <a:schemeClr val="bg1"/>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43200" y="990600"/>
            <a:ext cx="5181600" cy="646331"/>
          </a:xfrm>
          <a:prstGeom prst="rect">
            <a:avLst/>
          </a:prstGeom>
          <a:noFill/>
        </p:spPr>
        <p:txBody>
          <a:bodyPr wrap="square" rtlCol="0">
            <a:spAutoFit/>
          </a:bodyPr>
          <a:lstStyle/>
          <a:p>
            <a:r>
              <a:rPr lang="en-US" b="1" dirty="0" smtClean="0">
                <a:solidFill>
                  <a:schemeClr val="accent6">
                    <a:lumMod val="75000"/>
                  </a:schemeClr>
                </a:solidFill>
              </a:rPr>
              <a:t>Is there a geographic correlation to </a:t>
            </a:r>
            <a:r>
              <a:rPr lang="en-US" b="1" dirty="0" err="1" smtClean="0">
                <a:solidFill>
                  <a:schemeClr val="accent6">
                    <a:lumMod val="75000"/>
                  </a:schemeClr>
                </a:solidFill>
              </a:rPr>
              <a:t>neonic</a:t>
            </a:r>
            <a:r>
              <a:rPr lang="en-US" b="1" dirty="0" smtClean="0">
                <a:solidFill>
                  <a:schemeClr val="accent6">
                    <a:lumMod val="75000"/>
                  </a:schemeClr>
                </a:solidFill>
              </a:rPr>
              <a:t> use as a seed treatment and bee decline? Iowa as a test case.</a:t>
            </a:r>
            <a:endParaRPr lang="en-US" b="1" dirty="0">
              <a:solidFill>
                <a:schemeClr val="accent6">
                  <a:lumMod val="75000"/>
                </a:schemeClr>
              </a:solidFill>
            </a:endParaRPr>
          </a:p>
        </p:txBody>
      </p:sp>
    </p:spTree>
    <p:extLst>
      <p:ext uri="{BB962C8B-B14F-4D97-AF65-F5344CB8AC3E}">
        <p14:creationId xmlns:p14="http://schemas.microsoft.com/office/powerpoint/2010/main" val="150891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448294"/>
            <a:ext cx="8534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24400" y="609600"/>
            <a:ext cx="3886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76800" y="609600"/>
            <a:ext cx="3588327" cy="1569660"/>
          </a:xfrm>
          <a:prstGeom prst="rect">
            <a:avLst/>
          </a:prstGeom>
          <a:noFill/>
        </p:spPr>
        <p:txBody>
          <a:bodyPr wrap="square" rtlCol="0">
            <a:spAutoFit/>
          </a:bodyPr>
          <a:lstStyle/>
          <a:p>
            <a:r>
              <a:rPr lang="en-US" sz="2400" dirty="0" smtClean="0">
                <a:solidFill>
                  <a:schemeClr val="accent1">
                    <a:lumMod val="50000"/>
                  </a:schemeClr>
                </a:solidFill>
              </a:rPr>
              <a:t>Honey yield per hive in </a:t>
            </a:r>
            <a:r>
              <a:rPr lang="en-US" sz="2400" b="1" dirty="0" smtClean="0">
                <a:solidFill>
                  <a:schemeClr val="accent1">
                    <a:lumMod val="50000"/>
                  </a:schemeClr>
                </a:solidFill>
              </a:rPr>
              <a:t>Iowa</a:t>
            </a:r>
            <a:r>
              <a:rPr lang="en-US" sz="2400" dirty="0" smtClean="0">
                <a:solidFill>
                  <a:schemeClr val="accent1">
                    <a:lumMod val="50000"/>
                  </a:schemeClr>
                </a:solidFill>
              </a:rPr>
              <a:t>, where GM crops are most intensively used, 1974 – 2010.  Randy Oliver</a:t>
            </a:r>
            <a:endParaRPr lang="en-US" sz="2400" dirty="0">
              <a:solidFill>
                <a:schemeClr val="accent1">
                  <a:lumMod val="50000"/>
                </a:schemeClr>
              </a:solidFill>
            </a:endParaRPr>
          </a:p>
        </p:txBody>
      </p:sp>
      <p:cxnSp>
        <p:nvCxnSpPr>
          <p:cNvPr id="7" name="Straight Connector 6"/>
          <p:cNvCxnSpPr/>
          <p:nvPr/>
        </p:nvCxnSpPr>
        <p:spPr>
          <a:xfrm flipV="1">
            <a:off x="5562600" y="3657600"/>
            <a:ext cx="2902527" cy="198120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9594496">
            <a:off x="7029194" y="3759781"/>
            <a:ext cx="1451264" cy="369332"/>
          </a:xfrm>
          <a:prstGeom prst="rect">
            <a:avLst/>
          </a:prstGeom>
          <a:noFill/>
        </p:spPr>
        <p:txBody>
          <a:bodyPr wrap="square" rtlCol="0">
            <a:spAutoFit/>
          </a:bodyPr>
          <a:lstStyle/>
          <a:p>
            <a:r>
              <a:rPr lang="en-US" b="1" dirty="0" err="1" smtClean="0">
                <a:solidFill>
                  <a:srgbClr val="FF0000"/>
                </a:solidFill>
              </a:rPr>
              <a:t>Bt</a:t>
            </a:r>
            <a:r>
              <a:rPr lang="en-US" b="1" dirty="0" smtClean="0">
                <a:solidFill>
                  <a:srgbClr val="FF0000"/>
                </a:solidFill>
              </a:rPr>
              <a:t> corn</a:t>
            </a:r>
            <a:endParaRPr lang="en-US" b="1" dirty="0">
              <a:solidFill>
                <a:srgbClr val="FF0000"/>
              </a:solidFill>
            </a:endParaRPr>
          </a:p>
        </p:txBody>
      </p:sp>
      <p:cxnSp>
        <p:nvCxnSpPr>
          <p:cNvPr id="14" name="Straight Arrow Connector 13"/>
          <p:cNvCxnSpPr/>
          <p:nvPr/>
        </p:nvCxnSpPr>
        <p:spPr>
          <a:xfrm flipV="1">
            <a:off x="6324600" y="5105400"/>
            <a:ext cx="0" cy="1447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382000" y="3733800"/>
            <a:ext cx="0" cy="28194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15000" y="6454239"/>
            <a:ext cx="1332485" cy="369332"/>
          </a:xfrm>
          <a:prstGeom prst="rect">
            <a:avLst/>
          </a:prstGeom>
          <a:noFill/>
        </p:spPr>
        <p:txBody>
          <a:bodyPr wrap="square" rtlCol="0">
            <a:spAutoFit/>
          </a:bodyPr>
          <a:lstStyle/>
          <a:p>
            <a:r>
              <a:rPr lang="en-US" b="1" dirty="0" smtClean="0">
                <a:solidFill>
                  <a:schemeClr val="accent1">
                    <a:lumMod val="75000"/>
                  </a:schemeClr>
                </a:solidFill>
              </a:rPr>
              <a:t>20% </a:t>
            </a:r>
            <a:r>
              <a:rPr lang="en-US" b="1" dirty="0" err="1" smtClean="0">
                <a:solidFill>
                  <a:schemeClr val="accent1">
                    <a:lumMod val="75000"/>
                  </a:schemeClr>
                </a:solidFill>
              </a:rPr>
              <a:t>Bt</a:t>
            </a:r>
            <a:r>
              <a:rPr lang="en-US" b="1" dirty="0" smtClean="0">
                <a:solidFill>
                  <a:schemeClr val="accent1">
                    <a:lumMod val="75000"/>
                  </a:schemeClr>
                </a:solidFill>
              </a:rPr>
              <a:t> corn</a:t>
            </a:r>
            <a:endParaRPr lang="en-US" b="1" dirty="0">
              <a:solidFill>
                <a:schemeClr val="accent1">
                  <a:lumMod val="75000"/>
                </a:schemeClr>
              </a:solidFill>
            </a:endParaRPr>
          </a:p>
        </p:txBody>
      </p:sp>
      <p:sp>
        <p:nvSpPr>
          <p:cNvPr id="20" name="TextBox 19"/>
          <p:cNvSpPr txBox="1"/>
          <p:nvPr/>
        </p:nvSpPr>
        <p:spPr>
          <a:xfrm>
            <a:off x="7754826" y="6454239"/>
            <a:ext cx="1389174" cy="369332"/>
          </a:xfrm>
          <a:prstGeom prst="rect">
            <a:avLst/>
          </a:prstGeom>
          <a:noFill/>
        </p:spPr>
        <p:txBody>
          <a:bodyPr wrap="square" rtlCol="0">
            <a:spAutoFit/>
          </a:bodyPr>
          <a:lstStyle/>
          <a:p>
            <a:r>
              <a:rPr lang="en-US" b="1" dirty="0" smtClean="0">
                <a:solidFill>
                  <a:schemeClr val="accent1">
                    <a:lumMod val="75000"/>
                  </a:schemeClr>
                </a:solidFill>
              </a:rPr>
              <a:t>60% </a:t>
            </a:r>
            <a:r>
              <a:rPr lang="en-US" b="1" dirty="0" err="1" smtClean="0">
                <a:solidFill>
                  <a:schemeClr val="accent1">
                    <a:lumMod val="75000"/>
                  </a:schemeClr>
                </a:solidFill>
              </a:rPr>
              <a:t>Bt</a:t>
            </a:r>
            <a:r>
              <a:rPr lang="en-US" b="1" dirty="0" smtClean="0">
                <a:solidFill>
                  <a:schemeClr val="accent1">
                    <a:lumMod val="75000"/>
                  </a:schemeClr>
                </a:solidFill>
              </a:rPr>
              <a:t> corn</a:t>
            </a:r>
            <a:endParaRPr lang="en-US" b="1" dirty="0">
              <a:solidFill>
                <a:schemeClr val="accent1">
                  <a:lumMod val="75000"/>
                </a:schemeClr>
              </a:solidFill>
            </a:endParaRPr>
          </a:p>
        </p:txBody>
      </p:sp>
      <p:sp>
        <p:nvSpPr>
          <p:cNvPr id="21" name="Oval 20"/>
          <p:cNvSpPr/>
          <p:nvPr/>
        </p:nvSpPr>
        <p:spPr>
          <a:xfrm rot="19540065">
            <a:off x="3950447" y="4722950"/>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196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ientificbeekeeping.com/scibeeimages/fig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1618566"/>
            <a:ext cx="6858000" cy="49822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422136"/>
            <a:ext cx="7529512" cy="1200329"/>
          </a:xfrm>
          <a:prstGeom prst="rect">
            <a:avLst/>
          </a:prstGeom>
        </p:spPr>
        <p:txBody>
          <a:bodyPr wrap="square">
            <a:spAutoFit/>
          </a:bodyPr>
          <a:lstStyle/>
          <a:p>
            <a:r>
              <a:rPr lang="en-US" dirty="0"/>
              <a:t>Figure 4. A bee kill in an almond orchard this spring. Surprisingly, no insecticides were involved! These bees were killed by a tank mix of herbicides, spray oil, and liquid fertilizer. A number of colonies were killed outright and others were weakened. </a:t>
            </a:r>
            <a:r>
              <a:rPr lang="en-US" dirty="0">
                <a:hlinkClick r:id="rId3"/>
              </a:rPr>
              <a:t>http://</a:t>
            </a:r>
            <a:r>
              <a:rPr lang="en-US" dirty="0" smtClean="0">
                <a:hlinkClick r:id="rId3"/>
              </a:rPr>
              <a:t>scientificbeekeeping.com</a:t>
            </a:r>
            <a:r>
              <a:rPr lang="en-US" dirty="0" smtClean="0"/>
              <a:t>  Randy Oliver</a:t>
            </a:r>
            <a:endParaRPr lang="en-US" dirty="0"/>
          </a:p>
        </p:txBody>
      </p:sp>
    </p:spTree>
    <p:extLst>
      <p:ext uri="{BB962C8B-B14F-4D97-AF65-F5344CB8AC3E}">
        <p14:creationId xmlns:p14="http://schemas.microsoft.com/office/powerpoint/2010/main" val="4180969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raph depicting estimated mortality of bees in Ontari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399" y="968676"/>
            <a:ext cx="5514975" cy="4829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3491" y="5791200"/>
            <a:ext cx="5514975" cy="923330"/>
          </a:xfrm>
          <a:prstGeom prst="rect">
            <a:avLst/>
          </a:prstGeom>
          <a:noFill/>
        </p:spPr>
        <p:txBody>
          <a:bodyPr wrap="square" rtlCol="0">
            <a:spAutoFit/>
          </a:bodyPr>
          <a:lstStyle/>
          <a:p>
            <a:r>
              <a:rPr lang="en-US" b="1" dirty="0"/>
              <a:t>Figure 1:</a:t>
            </a:r>
            <a:r>
              <a:rPr lang="en-US" dirty="0"/>
              <a:t> Estimated mortality of honey bees in Ontario. The light </a:t>
            </a:r>
            <a:r>
              <a:rPr lang="en-US" dirty="0" smtClean="0"/>
              <a:t>colored </a:t>
            </a:r>
            <a:r>
              <a:rPr lang="en-US" dirty="0"/>
              <a:t>horizontal bar represents the normal level of mortality derived from a literature review.</a:t>
            </a:r>
          </a:p>
        </p:txBody>
      </p:sp>
      <p:sp>
        <p:nvSpPr>
          <p:cNvPr id="3" name="TextBox 2"/>
          <p:cNvSpPr txBox="1"/>
          <p:nvPr/>
        </p:nvSpPr>
        <p:spPr>
          <a:xfrm>
            <a:off x="152400" y="2286000"/>
            <a:ext cx="1676400" cy="1569660"/>
          </a:xfrm>
          <a:prstGeom prst="rect">
            <a:avLst/>
          </a:prstGeom>
          <a:noFill/>
        </p:spPr>
        <p:txBody>
          <a:bodyPr wrap="square" rtlCol="0">
            <a:spAutoFit/>
          </a:bodyPr>
          <a:lstStyle/>
          <a:p>
            <a:endParaRPr lang="en-US" sz="2400" b="1" dirty="0">
              <a:solidFill>
                <a:schemeClr val="accent2">
                  <a:lumMod val="75000"/>
                </a:schemeClr>
              </a:solidFill>
            </a:endParaRPr>
          </a:p>
          <a:p>
            <a:r>
              <a:rPr lang="en-US" sz="2400" dirty="0"/>
              <a:t>Ontario Ministry of Agriculture</a:t>
            </a:r>
            <a:endParaRPr lang="en-US" sz="2400" b="1" dirty="0">
              <a:solidFill>
                <a:schemeClr val="accent2">
                  <a:lumMod val="75000"/>
                </a:schemeClr>
              </a:solidFill>
            </a:endParaRPr>
          </a:p>
        </p:txBody>
      </p:sp>
      <p:sp>
        <p:nvSpPr>
          <p:cNvPr id="4" name="TextBox 3"/>
          <p:cNvSpPr txBox="1"/>
          <p:nvPr/>
        </p:nvSpPr>
        <p:spPr>
          <a:xfrm>
            <a:off x="2133600" y="76200"/>
            <a:ext cx="5362575" cy="830997"/>
          </a:xfrm>
          <a:prstGeom prst="rect">
            <a:avLst/>
          </a:prstGeom>
          <a:noFill/>
        </p:spPr>
        <p:txBody>
          <a:bodyPr wrap="square" rtlCol="0">
            <a:spAutoFit/>
          </a:bodyPr>
          <a:lstStyle/>
          <a:p>
            <a:pPr algn="ctr"/>
            <a:r>
              <a:rPr lang="en-US" sz="2400" b="1" dirty="0">
                <a:solidFill>
                  <a:schemeClr val="accent2">
                    <a:lumMod val="75000"/>
                  </a:schemeClr>
                </a:solidFill>
              </a:rPr>
              <a:t>Investigation of honey bee winter mortality in Ontario</a:t>
            </a:r>
          </a:p>
        </p:txBody>
      </p:sp>
    </p:spTree>
    <p:extLst>
      <p:ext uri="{BB962C8B-B14F-4D97-AF65-F5344CB8AC3E}">
        <p14:creationId xmlns:p14="http://schemas.microsoft.com/office/powerpoint/2010/main" val="2141489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28800"/>
            <a:ext cx="7848600" cy="4524315"/>
          </a:xfrm>
          <a:prstGeom prst="rect">
            <a:avLst/>
          </a:prstGeom>
          <a:noFill/>
        </p:spPr>
        <p:txBody>
          <a:bodyPr wrap="square" rtlCol="0">
            <a:spAutoFit/>
          </a:bodyPr>
          <a:lstStyle/>
          <a:p>
            <a:r>
              <a:rPr lang="en-US" sz="2400" dirty="0"/>
              <a:t>Based on research from the University of Guelph (Guzman et al., 2010) and reports and field observation from other provinces (Currie et al., 2010), </a:t>
            </a:r>
            <a:r>
              <a:rPr lang="en-US" sz="2400" b="1" dirty="0" err="1">
                <a:solidFill>
                  <a:schemeClr val="accent6">
                    <a:lumMod val="75000"/>
                  </a:schemeClr>
                </a:solidFill>
              </a:rPr>
              <a:t>varroa</a:t>
            </a:r>
            <a:r>
              <a:rPr lang="en-US" sz="2400" b="1" dirty="0">
                <a:solidFill>
                  <a:schemeClr val="accent6">
                    <a:lumMod val="75000"/>
                  </a:schemeClr>
                </a:solidFill>
              </a:rPr>
              <a:t> is still the main factor </a:t>
            </a:r>
            <a:r>
              <a:rPr lang="en-US" sz="2400" dirty="0"/>
              <a:t>in colony mortality. The overall virulence of </a:t>
            </a:r>
            <a:r>
              <a:rPr lang="en-US" sz="2400" i="1" dirty="0" err="1"/>
              <a:t>Nosema</a:t>
            </a:r>
            <a:r>
              <a:rPr lang="en-US" sz="2400" i="1" dirty="0"/>
              <a:t> </a:t>
            </a:r>
            <a:r>
              <a:rPr lang="en-US" sz="2400" i="1" dirty="0" err="1"/>
              <a:t>ceranae</a:t>
            </a:r>
            <a:r>
              <a:rPr lang="en-US" sz="2400" i="1" dirty="0"/>
              <a:t> </a:t>
            </a:r>
            <a:r>
              <a:rPr lang="en-US" sz="2400" dirty="0"/>
              <a:t>in honey bees is somewhat unclear and there are many other pathogens such as viruses that have a further impact on honey bees</a:t>
            </a:r>
            <a:r>
              <a:rPr lang="en-US" sz="2400" dirty="0" smtClean="0"/>
              <a:t>.</a:t>
            </a:r>
          </a:p>
          <a:p>
            <a:endParaRPr lang="en-US" sz="2400" dirty="0"/>
          </a:p>
          <a:p>
            <a:r>
              <a:rPr lang="en-US" sz="2400" dirty="0"/>
              <a:t>Paul </a:t>
            </a:r>
            <a:r>
              <a:rPr lang="en-US" sz="2400" dirty="0" err="1"/>
              <a:t>Kozak</a:t>
            </a:r>
            <a:r>
              <a:rPr lang="en-US" sz="2400" dirty="0"/>
              <a:t/>
            </a:r>
            <a:br>
              <a:rPr lang="en-US" sz="2400" dirty="0"/>
            </a:br>
            <a:r>
              <a:rPr lang="en-US" sz="2400" dirty="0"/>
              <a:t>Provincial Apiarist</a:t>
            </a:r>
            <a:br>
              <a:rPr lang="en-US" sz="2400" dirty="0"/>
            </a:br>
            <a:r>
              <a:rPr lang="en-US" sz="2400" dirty="0"/>
              <a:t>Ontario Ministry of Agriculture, Food and Rural </a:t>
            </a:r>
            <a:r>
              <a:rPr lang="en-US" sz="2400" dirty="0" smtClean="0"/>
              <a:t>Affairs</a:t>
            </a:r>
          </a:p>
          <a:p>
            <a:r>
              <a:rPr lang="en-US" sz="2400" dirty="0"/>
              <a:t>Email: </a:t>
            </a:r>
            <a:r>
              <a:rPr lang="en-US" sz="2400" dirty="0">
                <a:hlinkClick r:id="rId2"/>
              </a:rPr>
              <a:t>Paul.Kozak@ontario.ca</a:t>
            </a:r>
            <a:endParaRPr lang="en-US" sz="2400" dirty="0"/>
          </a:p>
        </p:txBody>
      </p:sp>
      <p:sp>
        <p:nvSpPr>
          <p:cNvPr id="3" name="TextBox 2"/>
          <p:cNvSpPr txBox="1"/>
          <p:nvPr/>
        </p:nvSpPr>
        <p:spPr>
          <a:xfrm>
            <a:off x="609600" y="609600"/>
            <a:ext cx="7239000" cy="830997"/>
          </a:xfrm>
          <a:prstGeom prst="rect">
            <a:avLst/>
          </a:prstGeom>
          <a:noFill/>
        </p:spPr>
        <p:txBody>
          <a:bodyPr wrap="square" rtlCol="0">
            <a:spAutoFit/>
          </a:bodyPr>
          <a:lstStyle/>
          <a:p>
            <a:r>
              <a:rPr lang="en-US" sz="2400" b="1" dirty="0"/>
              <a:t>Beekeeper Survey - 2011 Winter Loss Report for Apiculture in Ontario</a:t>
            </a:r>
            <a:endParaRPr lang="en-US" sz="2400" dirty="0"/>
          </a:p>
        </p:txBody>
      </p:sp>
    </p:spTree>
    <p:extLst>
      <p:ext uri="{BB962C8B-B14F-4D97-AF65-F5344CB8AC3E}">
        <p14:creationId xmlns:p14="http://schemas.microsoft.com/office/powerpoint/2010/main" val="621287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indowontheprairie.com/wp-content/uploads/2010/05/Planting_Soybeans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28600"/>
            <a:ext cx="2495550" cy="33289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windowontheprairie.com/wp-content/uploads/2010/05/Planting_Soybeans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436" y="3786188"/>
            <a:ext cx="3333750" cy="2728913"/>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Fig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4350" y="3048000"/>
            <a:ext cx="4943475" cy="346710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867400" y="4572000"/>
            <a:ext cx="304800" cy="3429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95600" y="250371"/>
            <a:ext cx="6019799" cy="2862322"/>
          </a:xfrm>
          <a:prstGeom prst="rect">
            <a:avLst/>
          </a:prstGeom>
          <a:noFill/>
        </p:spPr>
        <p:txBody>
          <a:bodyPr wrap="square" rtlCol="0">
            <a:spAutoFit/>
          </a:bodyPr>
          <a:lstStyle/>
          <a:p>
            <a:r>
              <a:rPr lang="en-US" b="1" dirty="0" smtClean="0"/>
              <a:t>Overall:  </a:t>
            </a:r>
            <a:r>
              <a:rPr lang="en-US" dirty="0" smtClean="0"/>
              <a:t>How much do trace amounts of </a:t>
            </a:r>
            <a:r>
              <a:rPr lang="en-US" dirty="0" err="1" smtClean="0"/>
              <a:t>neonics</a:t>
            </a:r>
            <a:r>
              <a:rPr lang="en-US" dirty="0" smtClean="0"/>
              <a:t> in the pollen and nectar of crops planted with treated seed impact bees?  </a:t>
            </a:r>
            <a:r>
              <a:rPr lang="en-US" dirty="0" smtClean="0">
                <a:solidFill>
                  <a:schemeClr val="accent1">
                    <a:lumMod val="75000"/>
                  </a:schemeClr>
                </a:solidFill>
              </a:rPr>
              <a:t>Unresolved.  An equivalent concentration in sugar water fed to bees causes problems,  Purdue study found </a:t>
            </a:r>
            <a:r>
              <a:rPr lang="en-US" dirty="0" err="1" smtClean="0">
                <a:solidFill>
                  <a:schemeClr val="accent1">
                    <a:lumMod val="75000"/>
                  </a:schemeClr>
                </a:solidFill>
              </a:rPr>
              <a:t>clothianidin</a:t>
            </a:r>
            <a:r>
              <a:rPr lang="en-US" dirty="0" smtClean="0">
                <a:solidFill>
                  <a:schemeClr val="accent1">
                    <a:lumMod val="75000"/>
                  </a:schemeClr>
                </a:solidFill>
              </a:rPr>
              <a:t> in bee pollen, but field data showing decline of colonies due to seed- treated field crops is still lacking.</a:t>
            </a:r>
          </a:p>
          <a:p>
            <a:endParaRPr lang="en-US" dirty="0">
              <a:solidFill>
                <a:schemeClr val="accent1">
                  <a:lumMod val="75000"/>
                </a:schemeClr>
              </a:solidFill>
            </a:endParaRPr>
          </a:p>
          <a:p>
            <a:r>
              <a:rPr lang="en-US" dirty="0" smtClean="0">
                <a:solidFill>
                  <a:schemeClr val="tx1">
                    <a:lumMod val="95000"/>
                    <a:lumOff val="5000"/>
                  </a:schemeClr>
                </a:solidFill>
              </a:rPr>
              <a:t>What about planter box dust during planting?  </a:t>
            </a:r>
            <a:r>
              <a:rPr lang="en-US" dirty="0" smtClean="0">
                <a:solidFill>
                  <a:schemeClr val="accent1">
                    <a:lumMod val="75000"/>
                  </a:schemeClr>
                </a:solidFill>
              </a:rPr>
              <a:t>Definitely a problem if bees visit weed flowers along the edge of field at planting time or shortly after.  </a:t>
            </a:r>
            <a:endParaRPr lang="en-US" dirty="0">
              <a:solidFill>
                <a:schemeClr val="tx1">
                  <a:lumMod val="95000"/>
                  <a:lumOff val="5000"/>
                </a:schemeClr>
              </a:solidFill>
            </a:endParaRPr>
          </a:p>
        </p:txBody>
      </p:sp>
    </p:spTree>
    <p:extLst>
      <p:ext uri="{BB962C8B-B14F-4D97-AF65-F5344CB8AC3E}">
        <p14:creationId xmlns:p14="http://schemas.microsoft.com/office/powerpoint/2010/main" val="1143215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829"/>
            <a:ext cx="9144000" cy="1200329"/>
          </a:xfrm>
          <a:prstGeom prst="rect">
            <a:avLst/>
          </a:prstGeom>
          <a:noFill/>
        </p:spPr>
        <p:txBody>
          <a:bodyPr wrap="square" rtlCol="0">
            <a:spAutoFit/>
          </a:bodyPr>
          <a:lstStyle/>
          <a:p>
            <a:pPr algn="ctr"/>
            <a:r>
              <a:rPr lang="en-US" sz="2400" b="1" dirty="0" smtClean="0">
                <a:solidFill>
                  <a:schemeClr val="accent6">
                    <a:lumMod val="50000"/>
                  </a:schemeClr>
                </a:solidFill>
              </a:rPr>
              <a:t>How Neonicotinoids and Bees Became a Crisis </a:t>
            </a:r>
          </a:p>
          <a:p>
            <a:pPr algn="ctr"/>
            <a:r>
              <a:rPr lang="en-US" sz="2400" b="1" dirty="0" smtClean="0">
                <a:solidFill>
                  <a:schemeClr val="accent6">
                    <a:lumMod val="50000"/>
                  </a:schemeClr>
                </a:solidFill>
              </a:rPr>
              <a:t>for Greenhouse and Nursery Growers: the Last 16 Months</a:t>
            </a:r>
          </a:p>
          <a:p>
            <a:pPr algn="ctr"/>
            <a:endParaRPr lang="en-US" sz="2400" b="1" dirty="0">
              <a:solidFill>
                <a:schemeClr val="accent6">
                  <a:lumMod val="50000"/>
                </a:schemeClr>
              </a:solidFill>
            </a:endParaRPr>
          </a:p>
        </p:txBody>
      </p:sp>
      <p:sp>
        <p:nvSpPr>
          <p:cNvPr id="3" name="TextBox 2"/>
          <p:cNvSpPr txBox="1"/>
          <p:nvPr/>
        </p:nvSpPr>
        <p:spPr>
          <a:xfrm>
            <a:off x="381000" y="1513148"/>
            <a:ext cx="7998031" cy="646331"/>
          </a:xfrm>
          <a:prstGeom prst="rect">
            <a:avLst/>
          </a:prstGeom>
          <a:noFill/>
        </p:spPr>
        <p:txBody>
          <a:bodyPr wrap="square" rtlCol="0">
            <a:spAutoFit/>
          </a:bodyPr>
          <a:lstStyle/>
          <a:p>
            <a:r>
              <a:rPr lang="en-US" b="1" dirty="0" smtClean="0"/>
              <a:t>Buzzkill</a:t>
            </a:r>
            <a:r>
              <a:rPr lang="en-US" b="1" dirty="0"/>
              <a:t>: Huge bee die-off in Oregon parking lot blamed on insecticide </a:t>
            </a:r>
            <a:r>
              <a:rPr lang="en-US" b="1" dirty="0" smtClean="0"/>
              <a:t>spraying</a:t>
            </a:r>
          </a:p>
          <a:p>
            <a:r>
              <a:rPr lang="en-US" b="1" dirty="0" smtClean="0"/>
              <a:t>Grist.org, Oregon Public Broadcasting</a:t>
            </a:r>
            <a:endParaRPr lang="en-US" dirty="0"/>
          </a:p>
        </p:txBody>
      </p:sp>
      <p:pic>
        <p:nvPicPr>
          <p:cNvPr id="1026" name="Picture 2" descr="Dead bees in Oreg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14800" y="3233023"/>
            <a:ext cx="481965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2159479"/>
            <a:ext cx="3581400"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25,000 dead bumble  bees and honey bees found in the parking lot of the Wilsonville Target Store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Linden trees in full bloom had been sprayed with Safari (</a:t>
            </a:r>
            <a:r>
              <a:rPr lang="en-US" dirty="0" err="1" smtClean="0"/>
              <a:t>dinotefuran</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Scott Hoffman Black, executive director of the </a:t>
            </a:r>
            <a:r>
              <a:rPr lang="en-US" dirty="0" err="1"/>
              <a:t>Xerces</a:t>
            </a:r>
            <a:r>
              <a:rPr lang="en-US" dirty="0"/>
              <a:t> Society, said he has confirmed </a:t>
            </a:r>
            <a:r>
              <a:rPr lang="en-US" dirty="0" smtClean="0"/>
              <a:t>the bees died </a:t>
            </a:r>
            <a:r>
              <a:rPr lang="en-US" dirty="0"/>
              <a:t>from pesticide poisoning</a:t>
            </a:r>
            <a:r>
              <a:rPr lang="en-US" dirty="0" smtClean="0"/>
              <a:t>.</a:t>
            </a:r>
          </a:p>
          <a:p>
            <a:r>
              <a:rPr lang="en-US" dirty="0" smtClean="0"/>
              <a:t>“</a:t>
            </a:r>
            <a:r>
              <a:rPr lang="en-US" dirty="0"/>
              <a:t>Evidently they didn’t follow the </a:t>
            </a:r>
            <a:r>
              <a:rPr lang="en-US" dirty="0" smtClean="0"/>
              <a:t>      label </a:t>
            </a:r>
            <a:r>
              <a:rPr lang="en-US" dirty="0"/>
              <a:t>instructions. This should not have been applied to the trees while they’re in bloom.”</a:t>
            </a:r>
          </a:p>
        </p:txBody>
      </p:sp>
      <p:pic>
        <p:nvPicPr>
          <p:cNvPr id="1028" name="Picture 4" descr="http://www.opb.org/images/upload/c_limit,h_730,q_90,w_940/msgd1sdzm7zmilvm1qh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221790"/>
            <a:ext cx="3369005"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1063923"/>
            <a:ext cx="3311236" cy="461665"/>
          </a:xfrm>
          <a:prstGeom prst="rect">
            <a:avLst/>
          </a:prstGeom>
          <a:noFill/>
        </p:spPr>
        <p:txBody>
          <a:bodyPr wrap="square" rtlCol="0">
            <a:spAutoFit/>
          </a:bodyPr>
          <a:lstStyle/>
          <a:p>
            <a:r>
              <a:rPr lang="en-US" sz="2400" b="1" dirty="0" smtClean="0">
                <a:solidFill>
                  <a:schemeClr val="accent1">
                    <a:lumMod val="75000"/>
                  </a:schemeClr>
                </a:solidFill>
              </a:rPr>
              <a:t>Start:  June </a:t>
            </a:r>
            <a:r>
              <a:rPr lang="en-US" sz="2400" b="1" dirty="0">
                <a:solidFill>
                  <a:schemeClr val="accent1">
                    <a:lumMod val="75000"/>
                  </a:schemeClr>
                </a:solidFill>
              </a:rPr>
              <a:t>20, 2013</a:t>
            </a:r>
          </a:p>
        </p:txBody>
      </p:sp>
      <p:cxnSp>
        <p:nvCxnSpPr>
          <p:cNvPr id="7" name="Straight Connector 6"/>
          <p:cNvCxnSpPr/>
          <p:nvPr/>
        </p:nvCxnSpPr>
        <p:spPr>
          <a:xfrm>
            <a:off x="457200" y="1513148"/>
            <a:ext cx="7391400" cy="124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537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24190"/>
            <a:ext cx="7010400" cy="523220"/>
          </a:xfrm>
          <a:prstGeom prst="rect">
            <a:avLst/>
          </a:prstGeom>
          <a:noFill/>
        </p:spPr>
        <p:txBody>
          <a:bodyPr wrap="square" rtlCol="0">
            <a:spAutoFit/>
          </a:bodyPr>
          <a:lstStyle/>
          <a:p>
            <a:pPr algn="ctr"/>
            <a:r>
              <a:rPr lang="en-US" sz="2800" dirty="0" smtClean="0">
                <a:solidFill>
                  <a:schemeClr val="accent1">
                    <a:lumMod val="75000"/>
                  </a:schemeClr>
                </a:solidFill>
              </a:rPr>
              <a:t>What About </a:t>
            </a:r>
            <a:r>
              <a:rPr lang="en-US" sz="2800" dirty="0" err="1" smtClean="0">
                <a:solidFill>
                  <a:schemeClr val="accent1">
                    <a:lumMod val="75000"/>
                  </a:schemeClr>
                </a:solidFill>
              </a:rPr>
              <a:t>Neonic</a:t>
            </a:r>
            <a:r>
              <a:rPr lang="en-US" sz="2800" dirty="0" smtClean="0">
                <a:solidFill>
                  <a:schemeClr val="accent1">
                    <a:lumMod val="75000"/>
                  </a:schemeClr>
                </a:solidFill>
              </a:rPr>
              <a:t>/DMI Synergism?</a:t>
            </a:r>
            <a:endParaRPr lang="en-US" sz="2800" dirty="0">
              <a:solidFill>
                <a:schemeClr val="accent1">
                  <a:lumMod val="75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80874944"/>
              </p:ext>
            </p:extLst>
          </p:nvPr>
        </p:nvGraphicFramePr>
        <p:xfrm>
          <a:off x="495300" y="1066800"/>
          <a:ext cx="8001000" cy="3886199"/>
        </p:xfrm>
        <a:graphic>
          <a:graphicData uri="http://schemas.openxmlformats.org/drawingml/2006/table">
            <a:tbl>
              <a:tblPr firstRow="1" bandRow="1">
                <a:tableStyleId>{5C22544A-7EE6-4342-B048-85BDC9FD1C3A}</a:tableStyleId>
              </a:tblPr>
              <a:tblGrid>
                <a:gridCol w="2667000"/>
                <a:gridCol w="2667000"/>
                <a:gridCol w="2667000"/>
              </a:tblGrid>
              <a:tr h="531446">
                <a:tc>
                  <a:txBody>
                    <a:bodyPr/>
                    <a:lstStyle/>
                    <a:p>
                      <a:r>
                        <a:rPr lang="en-US" dirty="0" smtClean="0"/>
                        <a:t>Insecticide</a:t>
                      </a:r>
                      <a:r>
                        <a:rPr lang="en-US" baseline="0" dirty="0" smtClean="0"/>
                        <a:t> </a:t>
                      </a:r>
                      <a:endParaRPr lang="en-US" dirty="0"/>
                    </a:p>
                  </a:txBody>
                  <a:tcPr/>
                </a:tc>
                <a:tc>
                  <a:txBody>
                    <a:bodyPr/>
                    <a:lstStyle/>
                    <a:p>
                      <a:pPr algn="ctr"/>
                      <a:r>
                        <a:rPr lang="en-US" dirty="0" smtClean="0"/>
                        <a:t>Fungicide pretreatment</a:t>
                      </a:r>
                      <a:endParaRPr lang="en-US" dirty="0"/>
                    </a:p>
                  </a:txBody>
                  <a:tcPr/>
                </a:tc>
                <a:tc>
                  <a:txBody>
                    <a:bodyPr/>
                    <a:lstStyle/>
                    <a:p>
                      <a:pPr algn="ctr"/>
                      <a:r>
                        <a:rPr lang="en-US" dirty="0" smtClean="0"/>
                        <a:t>LD50 (µg/bee)</a:t>
                      </a:r>
                      <a:endParaRPr lang="en-US" dirty="0"/>
                    </a:p>
                  </a:txBody>
                  <a:tcPr/>
                </a:tc>
              </a:tr>
              <a:tr h="531446">
                <a:tc>
                  <a:txBody>
                    <a:bodyPr/>
                    <a:lstStyle/>
                    <a:p>
                      <a:r>
                        <a:rPr lang="en-US" dirty="0" err="1" smtClean="0"/>
                        <a:t>Acetamiprid</a:t>
                      </a:r>
                      <a:endParaRPr lang="en-US" dirty="0"/>
                    </a:p>
                  </a:txBody>
                  <a:tcPr/>
                </a:tc>
                <a:tc>
                  <a:txBody>
                    <a:bodyPr/>
                    <a:lstStyle/>
                    <a:p>
                      <a:pPr algn="ctr"/>
                      <a:r>
                        <a:rPr lang="en-US" dirty="0" smtClean="0"/>
                        <a:t>None</a:t>
                      </a:r>
                      <a:endParaRPr lang="en-US" dirty="0"/>
                    </a:p>
                  </a:txBody>
                  <a:tcPr/>
                </a:tc>
                <a:tc>
                  <a:txBody>
                    <a:bodyPr/>
                    <a:lstStyle/>
                    <a:p>
                      <a:pPr algn="ctr"/>
                      <a:r>
                        <a:rPr lang="en-US" dirty="0" smtClean="0"/>
                        <a:t>7.07</a:t>
                      </a:r>
                      <a:endParaRPr lang="en-US" dirty="0"/>
                    </a:p>
                  </a:txBody>
                  <a:tcPr/>
                </a:tc>
              </a:tr>
              <a:tr h="531446">
                <a:tc>
                  <a:txBody>
                    <a:bodyPr/>
                    <a:lstStyle/>
                    <a:p>
                      <a:r>
                        <a:rPr lang="en-US" dirty="0" err="1" smtClean="0"/>
                        <a:t>Acetamiprid</a:t>
                      </a:r>
                      <a:endParaRPr lang="en-US" dirty="0"/>
                    </a:p>
                  </a:txBody>
                  <a:tcPr/>
                </a:tc>
                <a:tc>
                  <a:txBody>
                    <a:bodyPr/>
                    <a:lstStyle/>
                    <a:p>
                      <a:pPr algn="ctr"/>
                      <a:r>
                        <a:rPr lang="en-US" dirty="0" err="1" smtClean="0"/>
                        <a:t>Propiconazole</a:t>
                      </a:r>
                      <a:endParaRPr lang="en-US" dirty="0"/>
                    </a:p>
                  </a:txBody>
                  <a:tcPr/>
                </a:tc>
                <a:tc>
                  <a:txBody>
                    <a:bodyPr/>
                    <a:lstStyle/>
                    <a:p>
                      <a:pPr algn="ctr"/>
                      <a:r>
                        <a:rPr lang="en-US" dirty="0" smtClean="0"/>
                        <a:t>0.07</a:t>
                      </a:r>
                      <a:endParaRPr lang="en-US" dirty="0"/>
                    </a:p>
                  </a:txBody>
                  <a:tcPr/>
                </a:tc>
              </a:tr>
              <a:tr h="531446">
                <a:tc>
                  <a:txBody>
                    <a:bodyPr/>
                    <a:lstStyle/>
                    <a:p>
                      <a:r>
                        <a:rPr lang="en-US" dirty="0" err="1" smtClean="0"/>
                        <a:t>Thiacloprid</a:t>
                      </a:r>
                      <a:endParaRPr lang="en-US" dirty="0"/>
                    </a:p>
                  </a:txBody>
                  <a:tcPr/>
                </a:tc>
                <a:tc>
                  <a:txBody>
                    <a:bodyPr/>
                    <a:lstStyle/>
                    <a:p>
                      <a:pPr algn="ctr"/>
                      <a:r>
                        <a:rPr lang="en-US" dirty="0" smtClean="0"/>
                        <a:t>None</a:t>
                      </a:r>
                      <a:endParaRPr lang="en-US" dirty="0"/>
                    </a:p>
                  </a:txBody>
                  <a:tcPr/>
                </a:tc>
                <a:tc>
                  <a:txBody>
                    <a:bodyPr/>
                    <a:lstStyle/>
                    <a:p>
                      <a:pPr algn="ctr"/>
                      <a:r>
                        <a:rPr lang="en-US" dirty="0" smtClean="0"/>
                        <a:t>14.6</a:t>
                      </a:r>
                      <a:endParaRPr lang="en-US" dirty="0"/>
                    </a:p>
                  </a:txBody>
                  <a:tcPr/>
                </a:tc>
              </a:tr>
              <a:tr h="531446">
                <a:tc>
                  <a:txBody>
                    <a:bodyPr/>
                    <a:lstStyle/>
                    <a:p>
                      <a:r>
                        <a:rPr lang="en-US" dirty="0" err="1" smtClean="0"/>
                        <a:t>Thiacloprid</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Propiconazole</a:t>
                      </a:r>
                      <a:endParaRPr lang="en-US" dirty="0" smtClean="0"/>
                    </a:p>
                  </a:txBody>
                  <a:tcPr/>
                </a:tc>
                <a:tc>
                  <a:txBody>
                    <a:bodyPr/>
                    <a:lstStyle/>
                    <a:p>
                      <a:pPr algn="ctr"/>
                      <a:r>
                        <a:rPr lang="en-US" dirty="0" smtClean="0"/>
                        <a:t>0.03</a:t>
                      </a:r>
                      <a:endParaRPr lang="en-US" dirty="0"/>
                    </a:p>
                  </a:txBody>
                  <a:tcPr/>
                </a:tc>
              </a:tr>
              <a:tr h="531446">
                <a:tc>
                  <a:txBody>
                    <a:bodyPr/>
                    <a:lstStyle/>
                    <a:p>
                      <a:r>
                        <a:rPr lang="en-US" dirty="0" smtClean="0"/>
                        <a:t>Imidacloprid</a:t>
                      </a:r>
                      <a:endParaRPr lang="en-US" dirty="0"/>
                    </a:p>
                  </a:txBody>
                  <a:tcPr/>
                </a:tc>
                <a:tc>
                  <a:txBody>
                    <a:bodyPr/>
                    <a:lstStyle/>
                    <a:p>
                      <a:pPr algn="ctr"/>
                      <a:r>
                        <a:rPr lang="en-US" dirty="0" smtClean="0"/>
                        <a:t>None</a:t>
                      </a:r>
                      <a:endParaRPr lang="en-US" dirty="0"/>
                    </a:p>
                  </a:txBody>
                  <a:tcPr/>
                </a:tc>
                <a:tc>
                  <a:txBody>
                    <a:bodyPr/>
                    <a:lstStyle/>
                    <a:p>
                      <a:pPr algn="ctr"/>
                      <a:r>
                        <a:rPr lang="en-US" dirty="0" smtClean="0"/>
                        <a:t>0.018</a:t>
                      </a:r>
                      <a:endParaRPr lang="en-US" dirty="0"/>
                    </a:p>
                  </a:txBody>
                  <a:tcPr/>
                </a:tc>
              </a:tr>
              <a:tr h="697523">
                <a:tc>
                  <a:txBody>
                    <a:bodyPr/>
                    <a:lstStyle/>
                    <a:p>
                      <a:r>
                        <a:rPr lang="en-US" dirty="0" smtClean="0"/>
                        <a:t>Imidacloprid</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Propiconazole</a:t>
                      </a:r>
                      <a:endParaRPr lang="en-US" dirty="0" smtClean="0"/>
                    </a:p>
                    <a:p>
                      <a:pPr algn="ctr"/>
                      <a:endParaRPr lang="en-US" dirty="0"/>
                    </a:p>
                  </a:txBody>
                  <a:tcPr/>
                </a:tc>
                <a:tc>
                  <a:txBody>
                    <a:bodyPr/>
                    <a:lstStyle/>
                    <a:p>
                      <a:pPr algn="ctr"/>
                      <a:r>
                        <a:rPr lang="en-US" dirty="0" smtClean="0"/>
                        <a:t>0.012</a:t>
                      </a:r>
                      <a:endParaRPr lang="en-US" dirty="0"/>
                    </a:p>
                  </a:txBody>
                  <a:tcPr/>
                </a:tc>
              </a:tr>
            </a:tbl>
          </a:graphicData>
        </a:graphic>
      </p:graphicFrame>
      <p:sp>
        <p:nvSpPr>
          <p:cNvPr id="4" name="TextBox 3"/>
          <p:cNvSpPr txBox="1"/>
          <p:nvPr/>
        </p:nvSpPr>
        <p:spPr>
          <a:xfrm>
            <a:off x="533400" y="5257800"/>
            <a:ext cx="7467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1">
                    <a:lumMod val="75000"/>
                  </a:schemeClr>
                </a:solidFill>
              </a:rPr>
              <a:t>DMI pretreatment makes </a:t>
            </a:r>
            <a:r>
              <a:rPr lang="en-US" sz="2000" b="1" dirty="0" err="1" smtClean="0">
                <a:solidFill>
                  <a:schemeClr val="accent1">
                    <a:lumMod val="75000"/>
                  </a:schemeClr>
                </a:solidFill>
              </a:rPr>
              <a:t>Acetamiprid</a:t>
            </a:r>
            <a:r>
              <a:rPr lang="en-US" sz="2000" b="1" dirty="0" smtClean="0">
                <a:solidFill>
                  <a:schemeClr val="accent1">
                    <a:lumMod val="75000"/>
                  </a:schemeClr>
                </a:solidFill>
              </a:rPr>
              <a:t> and </a:t>
            </a:r>
            <a:r>
              <a:rPr lang="en-US" sz="2000" b="1" dirty="0" err="1" smtClean="0">
                <a:solidFill>
                  <a:schemeClr val="accent1">
                    <a:lumMod val="75000"/>
                  </a:schemeClr>
                </a:solidFill>
              </a:rPr>
              <a:t>Thiacloprid</a:t>
            </a:r>
            <a:r>
              <a:rPr lang="en-US" sz="2000" b="1" dirty="0" smtClean="0">
                <a:solidFill>
                  <a:schemeClr val="accent1">
                    <a:lumMod val="75000"/>
                  </a:schemeClr>
                </a:solidFill>
              </a:rPr>
              <a:t> as toxic to bees as imidacloprid (otherwise they are 200-fold less toxic).</a:t>
            </a:r>
          </a:p>
          <a:p>
            <a:pPr marL="285750" indent="-285750">
              <a:buFont typeface="Arial" panose="020B0604020202020204" pitchFamily="34" charset="0"/>
              <a:buChar char="•"/>
            </a:pPr>
            <a:r>
              <a:rPr lang="en-US" sz="2000" b="1" dirty="0" smtClean="0">
                <a:solidFill>
                  <a:schemeClr val="accent1">
                    <a:lumMod val="75000"/>
                  </a:schemeClr>
                </a:solidFill>
              </a:rPr>
              <a:t>Little effect on imidacloprid </a:t>
            </a:r>
          </a:p>
          <a:p>
            <a:r>
              <a:rPr lang="fr-FR" sz="2000" dirty="0"/>
              <a:t>T. </a:t>
            </a:r>
            <a:r>
              <a:rPr lang="fr-FR" sz="2000" dirty="0" err="1"/>
              <a:t>Iwasa</a:t>
            </a:r>
            <a:r>
              <a:rPr lang="fr-FR" sz="2000" dirty="0"/>
              <a:t> et al. / </a:t>
            </a:r>
            <a:r>
              <a:rPr lang="fr-FR" sz="2000" dirty="0" err="1"/>
              <a:t>Crop</a:t>
            </a:r>
            <a:r>
              <a:rPr lang="fr-FR" sz="2000" dirty="0"/>
              <a:t> Protection 23 (2004) 371–378</a:t>
            </a:r>
            <a:endParaRPr lang="en-US" sz="2000" b="1" dirty="0">
              <a:solidFill>
                <a:schemeClr val="accent1">
                  <a:lumMod val="75000"/>
                </a:schemeClr>
              </a:solidFill>
            </a:endParaRPr>
          </a:p>
        </p:txBody>
      </p:sp>
      <p:sp>
        <p:nvSpPr>
          <p:cNvPr id="5" name="Down Arrow 4"/>
          <p:cNvSpPr/>
          <p:nvPr/>
        </p:nvSpPr>
        <p:spPr>
          <a:xfrm>
            <a:off x="7086600" y="19050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7086600" y="29718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7072745" y="40386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33400" y="2667000"/>
            <a:ext cx="792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 y="3733800"/>
            <a:ext cx="792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 y="4953000"/>
            <a:ext cx="792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038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66" y="381000"/>
            <a:ext cx="8305800" cy="3600986"/>
          </a:xfrm>
          <a:prstGeom prst="rect">
            <a:avLst/>
          </a:prstGeom>
          <a:noFill/>
        </p:spPr>
        <p:txBody>
          <a:bodyPr wrap="square" rtlCol="0">
            <a:spAutoFit/>
          </a:bodyPr>
          <a:lstStyle/>
          <a:p>
            <a:endParaRPr lang="en-US" sz="2400" b="1" i="1" dirty="0" smtClean="0"/>
          </a:p>
          <a:p>
            <a:r>
              <a:rPr lang="en-US" sz="2400" i="1" dirty="0" smtClean="0"/>
              <a:t>So, the role of </a:t>
            </a:r>
            <a:r>
              <a:rPr lang="en-US" sz="2400" i="1" dirty="0" err="1" smtClean="0"/>
              <a:t>neonics</a:t>
            </a:r>
            <a:r>
              <a:rPr lang="en-US" sz="2400" i="1" dirty="0"/>
              <a:t> </a:t>
            </a:r>
            <a:r>
              <a:rPr lang="en-US" sz="2400" i="1" dirty="0" smtClean="0"/>
              <a:t>in causing bee decline is being intensely debated and researched without a clear answer at this point.</a:t>
            </a:r>
          </a:p>
          <a:p>
            <a:endParaRPr lang="en-US" sz="2400" b="1" i="1" dirty="0"/>
          </a:p>
          <a:p>
            <a:r>
              <a:rPr lang="en-US" sz="2800" b="1" dirty="0" smtClean="0">
                <a:solidFill>
                  <a:schemeClr val="accent1">
                    <a:lumMod val="75000"/>
                  </a:schemeClr>
                </a:solidFill>
              </a:rPr>
              <a:t>But it doesn’t matter- the public eye has been focused on garden center plants, and we need to grow plants that are safe for bees and other pollinators</a:t>
            </a:r>
          </a:p>
          <a:p>
            <a:endParaRPr lang="en-US" sz="2400" b="1" i="1" dirty="0"/>
          </a:p>
          <a:p>
            <a:endParaRPr lang="en-US" sz="2400" b="1" i="1" dirty="0">
              <a:solidFill>
                <a:schemeClr val="accent6">
                  <a:lumMod val="50000"/>
                </a:schemeClr>
              </a:solidFill>
            </a:endParaRPr>
          </a:p>
        </p:txBody>
      </p:sp>
      <p:pic>
        <p:nvPicPr>
          <p:cNvPr id="4" name="Picture 2" descr="http://upload.wikimedia.org/wikipedia/commons/thumb/9/99/Apis_mellifera_flying.jpg/1024px-Apis_mellifera_flyi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19600" y="3657600"/>
            <a:ext cx="4301065" cy="2906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8721" y="4326128"/>
            <a:ext cx="3699934" cy="1569660"/>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rPr>
              <a:t>Note: Greenhouses in Europe are exempt from the temporary ban on neonicotinoids</a:t>
            </a:r>
            <a:endParaRPr lang="en-US" sz="2400" b="1"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90454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1143000"/>
          </a:xfrm>
        </p:spPr>
        <p:txBody>
          <a:bodyPr>
            <a:noAutofit/>
          </a:bodyPr>
          <a:lstStyle/>
          <a:p>
            <a:r>
              <a:rPr lang="en-US" sz="2800" b="1" dirty="0" smtClean="0">
                <a:solidFill>
                  <a:srgbClr val="006600"/>
                </a:solidFill>
                <a:latin typeface="Franklin Gothic Demi" panose="020B0703020102020204" pitchFamily="34" charset="0"/>
              </a:rPr>
              <a:t>What Do We Know About the Safety of </a:t>
            </a:r>
            <a:r>
              <a:rPr lang="en-US" sz="2800" b="1" dirty="0" err="1" smtClean="0">
                <a:solidFill>
                  <a:srgbClr val="006600"/>
                </a:solidFill>
                <a:latin typeface="Franklin Gothic Demi" panose="020B0703020102020204" pitchFamily="34" charset="0"/>
              </a:rPr>
              <a:t>Neonics</a:t>
            </a:r>
            <a:r>
              <a:rPr lang="en-US" sz="2800" b="1" dirty="0" smtClean="0">
                <a:solidFill>
                  <a:srgbClr val="006600"/>
                </a:solidFill>
                <a:latin typeface="Franklin Gothic Demi" panose="020B0703020102020204" pitchFamily="34" charset="0"/>
              </a:rPr>
              <a:t> Used on Greenhouse and Nursery Plants?</a:t>
            </a:r>
            <a:endParaRPr lang="en-US" sz="2800" b="1" dirty="0">
              <a:solidFill>
                <a:srgbClr val="006600"/>
              </a:solidFill>
              <a:latin typeface="Franklin Gothic Demi" panose="020B0703020102020204" pitchFamily="34" charset="0"/>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621810" y="1394475"/>
            <a:ext cx="2128812" cy="1905000"/>
          </a:xfrm>
          <a:ln>
            <a:solidFill>
              <a:schemeClr val="tx2"/>
            </a:solidFill>
          </a:ln>
        </p:spPr>
      </p:pic>
      <p:pic>
        <p:nvPicPr>
          <p:cNvPr id="10" name="Content Placeholder 9"/>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72009" y="3751651"/>
            <a:ext cx="2109291" cy="1828800"/>
          </a:xfrm>
          <a:ln>
            <a:solidFill>
              <a:schemeClr val="tx2"/>
            </a:solidFill>
          </a:ln>
        </p:spPr>
      </p:pic>
      <p:sp>
        <p:nvSpPr>
          <p:cNvPr id="8" name="TextBox 7"/>
          <p:cNvSpPr txBox="1"/>
          <p:nvPr/>
        </p:nvSpPr>
        <p:spPr>
          <a:xfrm>
            <a:off x="1524000" y="3276714"/>
            <a:ext cx="1143000" cy="261610"/>
          </a:xfrm>
          <a:prstGeom prst="rect">
            <a:avLst/>
          </a:prstGeom>
          <a:noFill/>
        </p:spPr>
        <p:txBody>
          <a:bodyPr wrap="square" rtlCol="0">
            <a:spAutoFit/>
          </a:bodyPr>
          <a:lstStyle/>
          <a:p>
            <a:pPr algn="ctr"/>
            <a:r>
              <a:rPr lang="en-US" sz="1100" b="1" dirty="0" smtClean="0"/>
              <a:t>John </a:t>
            </a:r>
            <a:r>
              <a:rPr lang="en-US" sz="1100" b="1" dirty="0" err="1" smtClean="0"/>
              <a:t>Ascher</a:t>
            </a:r>
            <a:endParaRPr lang="en-US" sz="1100" b="1" dirty="0"/>
          </a:p>
        </p:txBody>
      </p:sp>
      <p:sp>
        <p:nvSpPr>
          <p:cNvPr id="11" name="TextBox 10"/>
          <p:cNvSpPr txBox="1"/>
          <p:nvPr/>
        </p:nvSpPr>
        <p:spPr>
          <a:xfrm>
            <a:off x="2971801" y="3184381"/>
            <a:ext cx="5091898"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Two studies </a:t>
            </a:r>
            <a:r>
              <a:rPr lang="en-US" sz="2000" dirty="0">
                <a:latin typeface="Arial" panose="020B0604020202020204" pitchFamily="34" charset="0"/>
                <a:cs typeface="Arial" panose="020B0604020202020204" pitchFamily="34" charset="0"/>
              </a:rPr>
              <a:t>w</a:t>
            </a:r>
            <a:r>
              <a:rPr lang="en-US" sz="2000" dirty="0" smtClean="0">
                <a:latin typeface="Arial" panose="020B0604020202020204" pitchFamily="34" charset="0"/>
                <a:cs typeface="Arial" panose="020B0604020202020204" pitchFamily="34" charset="0"/>
              </a:rPr>
              <a:t>ith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lover in turf by </a:t>
            </a:r>
          </a:p>
          <a:p>
            <a:r>
              <a:rPr lang="en-US" sz="2000" dirty="0" smtClean="0">
                <a:latin typeface="Arial" panose="020B0604020202020204" pitchFamily="34" charset="0"/>
                <a:cs typeface="Arial" panose="020B0604020202020204" pitchFamily="34" charset="0"/>
              </a:rPr>
              <a:t>     JL Larson, CT Redmond, DA Potter</a:t>
            </a:r>
          </a:p>
        </p:txBody>
      </p:sp>
      <p:sp>
        <p:nvSpPr>
          <p:cNvPr id="2" name="TextBox 1"/>
          <p:cNvSpPr txBox="1"/>
          <p:nvPr/>
        </p:nvSpPr>
        <p:spPr>
          <a:xfrm>
            <a:off x="1938152" y="5560903"/>
            <a:ext cx="838200" cy="246221"/>
          </a:xfrm>
          <a:prstGeom prst="rect">
            <a:avLst/>
          </a:prstGeom>
          <a:noFill/>
        </p:spPr>
        <p:txBody>
          <a:bodyPr wrap="square" rtlCol="0">
            <a:spAutoFit/>
          </a:bodyPr>
          <a:lstStyle/>
          <a:p>
            <a:r>
              <a:rPr lang="en-US" sz="1000" dirty="0" smtClean="0"/>
              <a:t>©Alex Wild</a:t>
            </a:r>
            <a:endParaRPr lang="en-US" sz="1000" dirty="0"/>
          </a:p>
        </p:txBody>
      </p:sp>
      <p:pic>
        <p:nvPicPr>
          <p:cNvPr id="1028" name="Picture 4" descr="http://alumni.ca.uky.edu/sites/alumni.ca.uky.edu/files/AgFE_blue_gra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3054269"/>
            <a:ext cx="1344597" cy="9681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71801" y="4390018"/>
            <a:ext cx="5486399"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Two experiments with greenhouse-grown flowers for garden centers by Smitley</a:t>
            </a:r>
          </a:p>
          <a:p>
            <a:pPr marL="285750" indent="-285750">
              <a:buFont typeface="Arial" panose="020B0604020202020204" pitchFamily="34" charset="0"/>
              <a:buChar char="•"/>
            </a:pPr>
            <a:endParaRPr lang="en-US" sz="2000" dirty="0"/>
          </a:p>
        </p:txBody>
      </p:sp>
      <p:pic>
        <p:nvPicPr>
          <p:cNvPr id="31746" name="Picture 2" descr="C:\Users\smitley\eudorabackup\Eudora\Embedded\msu logo.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5205656"/>
            <a:ext cx="1714500" cy="400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76749" y="1600200"/>
            <a:ext cx="4038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Two studies with ladybird beetles and butterflies on soil drenched nursery plants by Vera </a:t>
            </a:r>
            <a:r>
              <a:rPr lang="en-US" sz="2000" dirty="0" err="1" smtClean="0">
                <a:latin typeface="Arial" panose="020B0604020202020204" pitchFamily="34" charset="0"/>
                <a:cs typeface="Arial" panose="020B0604020202020204" pitchFamily="34" charset="0"/>
              </a:rPr>
              <a:t>Krischik</a:t>
            </a:r>
            <a:endParaRPr lang="en-US" sz="2000" dirty="0">
              <a:latin typeface="Arial" panose="020B0604020202020204" pitchFamily="34" charset="0"/>
              <a:cs typeface="Arial" panose="020B0604020202020204" pitchFamily="34" charset="0"/>
            </a:endParaRPr>
          </a:p>
        </p:txBody>
      </p:sp>
      <p:pic>
        <p:nvPicPr>
          <p:cNvPr id="31748" name="Picture 4" descr="https://encrypted-tbn1.gstatic.com/images?q=tbn:ANd9GcQKW2O1lSb23dXxA3AE3Yj2ci2tXdzil5ko2hxMVNWFUVWluoR6">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07926" y="1700836"/>
            <a:ext cx="1450274" cy="81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8840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685800"/>
            <a:ext cx="8382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52400"/>
            <a:ext cx="8305800" cy="400110"/>
          </a:xfrm>
          <a:prstGeom prst="rect">
            <a:avLst/>
          </a:prstGeom>
          <a:noFill/>
        </p:spPr>
        <p:txBody>
          <a:bodyPr wrap="square" rtlCol="0">
            <a:spAutoFit/>
          </a:bodyPr>
          <a:lstStyle/>
          <a:p>
            <a:r>
              <a:rPr lang="en-US" sz="2000" b="1" dirty="0" smtClean="0">
                <a:solidFill>
                  <a:srgbClr val="00B050"/>
                </a:solidFill>
              </a:rPr>
              <a:t>From Krischik,  </a:t>
            </a:r>
            <a:r>
              <a:rPr lang="en-US" sz="2000" b="1" dirty="0" err="1" smtClean="0">
                <a:solidFill>
                  <a:srgbClr val="00B050"/>
                </a:solidFill>
              </a:rPr>
              <a:t>UMinn</a:t>
            </a:r>
            <a:r>
              <a:rPr lang="en-US" sz="2000" b="1" dirty="0" smtClean="0">
                <a:solidFill>
                  <a:srgbClr val="00B050"/>
                </a:solidFill>
              </a:rPr>
              <a:t>:  Nursery plants treated with Marathon soil app.</a:t>
            </a:r>
            <a:endParaRPr lang="en-US" sz="2000" b="1" dirty="0">
              <a:solidFill>
                <a:srgbClr val="00B050"/>
              </a:solidFill>
            </a:endParaRPr>
          </a:p>
        </p:txBody>
      </p:sp>
      <p:sp>
        <p:nvSpPr>
          <p:cNvPr id="3" name="Oval 2"/>
          <p:cNvSpPr/>
          <p:nvPr/>
        </p:nvSpPr>
        <p:spPr>
          <a:xfrm>
            <a:off x="1030184" y="4191000"/>
            <a:ext cx="5334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916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199"/>
            <a:ext cx="8458200" cy="1846659"/>
          </a:xfrm>
          <a:prstGeom prst="rect">
            <a:avLst/>
          </a:prstGeom>
          <a:noFill/>
        </p:spPr>
        <p:txBody>
          <a:bodyPr wrap="square" rtlCol="0">
            <a:spAutoFit/>
          </a:bodyPr>
          <a:lstStyle/>
          <a:p>
            <a:pPr algn="ctr"/>
            <a:r>
              <a:rPr lang="en-US" sz="2000" b="1" dirty="0">
                <a:solidFill>
                  <a:schemeClr val="accent6">
                    <a:lumMod val="75000"/>
                  </a:schemeClr>
                </a:solidFill>
              </a:rPr>
              <a:t>Landscape rates of soil-applied imidacloprid </a:t>
            </a:r>
            <a:r>
              <a:rPr lang="en-US" sz="2000" b="1" dirty="0" err="1">
                <a:solidFill>
                  <a:schemeClr val="accent6">
                    <a:lumMod val="75000"/>
                  </a:schemeClr>
                </a:solidFill>
              </a:rPr>
              <a:t>translocated</a:t>
            </a:r>
            <a:r>
              <a:rPr lang="en-US" sz="2000" b="1" dirty="0">
                <a:solidFill>
                  <a:schemeClr val="accent6">
                    <a:lumMod val="75000"/>
                  </a:schemeClr>
                </a:solidFill>
              </a:rPr>
              <a:t> to flowers reduces survival of </a:t>
            </a:r>
            <a:r>
              <a:rPr lang="en-US" sz="2000" b="1" i="1" dirty="0" err="1">
                <a:solidFill>
                  <a:schemeClr val="accent6">
                    <a:lumMod val="75000"/>
                  </a:schemeClr>
                </a:solidFill>
              </a:rPr>
              <a:t>Coleomegilla</a:t>
            </a:r>
            <a:r>
              <a:rPr lang="en-US" sz="2000" b="1" dirty="0">
                <a:solidFill>
                  <a:schemeClr val="accent6">
                    <a:lumMod val="75000"/>
                  </a:schemeClr>
                </a:solidFill>
              </a:rPr>
              <a:t>, </a:t>
            </a:r>
            <a:r>
              <a:rPr lang="en-US" sz="2000" b="1" i="1" dirty="0" err="1">
                <a:solidFill>
                  <a:schemeClr val="accent6">
                    <a:lumMod val="75000"/>
                  </a:schemeClr>
                </a:solidFill>
              </a:rPr>
              <a:t>Hippodameia</a:t>
            </a:r>
            <a:r>
              <a:rPr lang="en-US" sz="2000" b="1" dirty="0">
                <a:solidFill>
                  <a:schemeClr val="accent6">
                    <a:lumMod val="75000"/>
                  </a:schemeClr>
                </a:solidFill>
              </a:rPr>
              <a:t>, and </a:t>
            </a:r>
            <a:r>
              <a:rPr lang="en-US" sz="2000" b="1" i="1" dirty="0" err="1">
                <a:solidFill>
                  <a:schemeClr val="accent6">
                    <a:lumMod val="75000"/>
                  </a:schemeClr>
                </a:solidFill>
              </a:rPr>
              <a:t>Cocinella</a:t>
            </a:r>
            <a:r>
              <a:rPr lang="en-US" sz="2000" b="1" dirty="0">
                <a:solidFill>
                  <a:schemeClr val="accent6">
                    <a:lumMod val="75000"/>
                  </a:schemeClr>
                </a:solidFill>
              </a:rPr>
              <a:t> ladybeetles, but not </a:t>
            </a:r>
            <a:r>
              <a:rPr lang="en-US" sz="2000" b="1" i="1" dirty="0">
                <a:solidFill>
                  <a:schemeClr val="accent6">
                    <a:lumMod val="75000"/>
                  </a:schemeClr>
                </a:solidFill>
              </a:rPr>
              <a:t>Harmonia </a:t>
            </a:r>
            <a:r>
              <a:rPr lang="en-US" sz="2000" b="1" dirty="0">
                <a:solidFill>
                  <a:schemeClr val="accent6">
                    <a:lumMod val="75000"/>
                  </a:schemeClr>
                </a:solidFill>
              </a:rPr>
              <a:t>ladybeetles, </a:t>
            </a:r>
            <a:r>
              <a:rPr lang="en-US" sz="2000" b="1" i="1" dirty="0" err="1">
                <a:solidFill>
                  <a:schemeClr val="accent6">
                    <a:lumMod val="75000"/>
                  </a:schemeClr>
                </a:solidFill>
              </a:rPr>
              <a:t>Danaus</a:t>
            </a:r>
            <a:r>
              <a:rPr lang="en-US" sz="2000" b="1" i="1" dirty="0">
                <a:solidFill>
                  <a:schemeClr val="accent6">
                    <a:lumMod val="75000"/>
                  </a:schemeClr>
                </a:solidFill>
              </a:rPr>
              <a:t> </a:t>
            </a:r>
            <a:r>
              <a:rPr lang="en-US" sz="2000" b="1" i="1" dirty="0" err="1">
                <a:solidFill>
                  <a:schemeClr val="accent6">
                    <a:lumMod val="75000"/>
                  </a:schemeClr>
                </a:solidFill>
              </a:rPr>
              <a:t>plexippus</a:t>
            </a:r>
            <a:r>
              <a:rPr lang="en-US" sz="2000" b="1" dirty="0">
                <a:solidFill>
                  <a:schemeClr val="accent6">
                    <a:lumMod val="75000"/>
                  </a:schemeClr>
                </a:solidFill>
              </a:rPr>
              <a:t>, and </a:t>
            </a:r>
            <a:r>
              <a:rPr lang="en-US" sz="2000" b="1" i="1" dirty="0">
                <a:solidFill>
                  <a:schemeClr val="accent6">
                    <a:lumMod val="75000"/>
                  </a:schemeClr>
                </a:solidFill>
              </a:rPr>
              <a:t>Vanessa </a:t>
            </a:r>
            <a:r>
              <a:rPr lang="en-US" sz="2000" b="1" i="1" dirty="0" err="1">
                <a:solidFill>
                  <a:schemeClr val="accent6">
                    <a:lumMod val="75000"/>
                  </a:schemeClr>
                </a:solidFill>
              </a:rPr>
              <a:t>cardui</a:t>
            </a:r>
            <a:r>
              <a:rPr lang="en-US" sz="2000" b="1" dirty="0">
                <a:solidFill>
                  <a:schemeClr val="accent6">
                    <a:lumMod val="75000"/>
                  </a:schemeClr>
                </a:solidFill>
              </a:rPr>
              <a:t>, butterflies </a:t>
            </a:r>
            <a:endParaRPr lang="en-US" sz="2000" b="1" dirty="0" smtClean="0">
              <a:solidFill>
                <a:schemeClr val="accent6">
                  <a:lumMod val="75000"/>
                </a:schemeClr>
              </a:solidFill>
            </a:endParaRPr>
          </a:p>
          <a:p>
            <a:pPr algn="ctr"/>
            <a:endParaRPr lang="en-US" b="1" dirty="0">
              <a:solidFill>
                <a:schemeClr val="accent6">
                  <a:lumMod val="75000"/>
                </a:schemeClr>
              </a:solidFill>
            </a:endParaRPr>
          </a:p>
          <a:p>
            <a:pPr algn="ctr"/>
            <a:r>
              <a:rPr lang="en-US" dirty="0">
                <a:solidFill>
                  <a:schemeClr val="tx1">
                    <a:lumMod val="75000"/>
                    <a:lumOff val="25000"/>
                  </a:schemeClr>
                </a:solidFill>
              </a:rPr>
              <a:t>Vera A. Krischik, Mary Rogers, </a:t>
            </a:r>
            <a:r>
              <a:rPr lang="en-US" dirty="0" err="1">
                <a:solidFill>
                  <a:schemeClr val="tx1">
                    <a:lumMod val="75000"/>
                    <a:lumOff val="25000"/>
                  </a:schemeClr>
                </a:solidFill>
              </a:rPr>
              <a:t>Garima</a:t>
            </a:r>
            <a:r>
              <a:rPr lang="en-US" dirty="0">
                <a:solidFill>
                  <a:schemeClr val="tx1">
                    <a:lumMod val="75000"/>
                    <a:lumOff val="25000"/>
                  </a:schemeClr>
                </a:solidFill>
              </a:rPr>
              <a:t> Gupta, and </a:t>
            </a:r>
            <a:r>
              <a:rPr lang="en-US" dirty="0" err="1">
                <a:solidFill>
                  <a:schemeClr val="tx1">
                    <a:lumMod val="75000"/>
                    <a:lumOff val="25000"/>
                  </a:schemeClr>
                </a:solidFill>
              </a:rPr>
              <a:t>Aruna</a:t>
            </a:r>
            <a:r>
              <a:rPr lang="en-US" dirty="0">
                <a:solidFill>
                  <a:schemeClr val="tx1">
                    <a:lumMod val="75000"/>
                    <a:lumOff val="25000"/>
                  </a:schemeClr>
                </a:solidFill>
              </a:rPr>
              <a:t> </a:t>
            </a:r>
            <a:r>
              <a:rPr lang="en-US" dirty="0" err="1">
                <a:solidFill>
                  <a:schemeClr val="tx1">
                    <a:lumMod val="75000"/>
                    <a:lumOff val="25000"/>
                  </a:schemeClr>
                </a:solidFill>
              </a:rPr>
              <a:t>Varshey</a:t>
            </a:r>
            <a:endParaRPr lang="en-US" dirty="0">
              <a:solidFill>
                <a:schemeClr val="tx1">
                  <a:lumMod val="75000"/>
                  <a:lumOff val="25000"/>
                </a:schemeClr>
              </a:solidFill>
            </a:endParaRPr>
          </a:p>
          <a:p>
            <a:pPr algn="ctr"/>
            <a:endParaRPr lang="en-US" dirty="0">
              <a:solidFill>
                <a:schemeClr val="accent6">
                  <a:lumMod val="75000"/>
                </a:schemeClr>
              </a:solidFill>
            </a:endParaRPr>
          </a:p>
        </p:txBody>
      </p:sp>
      <p:sp>
        <p:nvSpPr>
          <p:cNvPr id="3" name="TextBox 2"/>
          <p:cNvSpPr txBox="1"/>
          <p:nvPr/>
        </p:nvSpPr>
        <p:spPr>
          <a:xfrm>
            <a:off x="533400" y="2222411"/>
            <a:ext cx="8001000"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1">
                    <a:lumMod val="75000"/>
                  </a:schemeClr>
                </a:solidFill>
              </a:rPr>
              <a:t>Survival and fecundity of both butterfly species was not reduced in free-ranging or force-fed experiments (0 ppb (C), 15 ppb (1X), or 30 ppb (2X) imidacloprid) experiments. </a:t>
            </a:r>
          </a:p>
          <a:p>
            <a:pPr marL="285750" indent="-285750">
              <a:buFont typeface="Arial" panose="020B0604020202020204" pitchFamily="34" charset="0"/>
              <a:buChar char="•"/>
            </a:pPr>
            <a:r>
              <a:rPr lang="en-US" b="1" dirty="0">
                <a:solidFill>
                  <a:schemeClr val="accent1">
                    <a:lumMod val="75000"/>
                  </a:schemeClr>
                </a:solidFill>
              </a:rPr>
              <a:t>However</a:t>
            </a:r>
            <a:r>
              <a:rPr lang="en-US" b="1" dirty="0" smtClean="0">
                <a:solidFill>
                  <a:schemeClr val="accent1">
                    <a:lumMod val="75000"/>
                  </a:schemeClr>
                </a:solidFill>
              </a:rPr>
              <a:t>, butterfly </a:t>
            </a:r>
            <a:r>
              <a:rPr lang="en-US" b="1" dirty="0">
                <a:solidFill>
                  <a:schemeClr val="accent1">
                    <a:lumMod val="75000"/>
                  </a:schemeClr>
                </a:solidFill>
              </a:rPr>
              <a:t>larval survival was significantly reduced on 1X and 2X imidacloprid </a:t>
            </a:r>
            <a:r>
              <a:rPr lang="en-US" b="1" dirty="0" smtClean="0">
                <a:solidFill>
                  <a:schemeClr val="accent1">
                    <a:lumMod val="75000"/>
                  </a:schemeClr>
                </a:solidFill>
              </a:rPr>
              <a:t>treatments</a:t>
            </a:r>
            <a:endParaRPr lang="en-US" b="1"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T</a:t>
            </a:r>
            <a:r>
              <a:rPr lang="en-US" b="1" dirty="0" smtClean="0">
                <a:solidFill>
                  <a:schemeClr val="accent1">
                    <a:lumMod val="75000"/>
                  </a:schemeClr>
                </a:solidFill>
              </a:rPr>
              <a:t>hree </a:t>
            </a:r>
            <a:r>
              <a:rPr lang="en-US" b="1" dirty="0">
                <a:solidFill>
                  <a:schemeClr val="accent1">
                    <a:lumMod val="75000"/>
                  </a:schemeClr>
                </a:solidFill>
              </a:rPr>
              <a:t>(</a:t>
            </a:r>
            <a:r>
              <a:rPr lang="en-US" b="1" i="1" dirty="0" err="1">
                <a:solidFill>
                  <a:schemeClr val="accent1">
                    <a:lumMod val="75000"/>
                  </a:schemeClr>
                </a:solidFill>
              </a:rPr>
              <a:t>Coleomegilla</a:t>
            </a:r>
            <a:r>
              <a:rPr lang="en-US" b="1" i="1" dirty="0">
                <a:solidFill>
                  <a:schemeClr val="accent1">
                    <a:lumMod val="75000"/>
                  </a:schemeClr>
                </a:solidFill>
              </a:rPr>
              <a:t> </a:t>
            </a:r>
            <a:r>
              <a:rPr lang="en-US" b="1" i="1" dirty="0" err="1" smtClean="0">
                <a:solidFill>
                  <a:schemeClr val="accent1">
                    <a:lumMod val="75000"/>
                  </a:schemeClr>
                </a:solidFill>
              </a:rPr>
              <a:t>maculata</a:t>
            </a:r>
            <a:r>
              <a:rPr lang="en-US" b="1" dirty="0" smtClean="0">
                <a:solidFill>
                  <a:schemeClr val="accent1">
                    <a:lumMod val="75000"/>
                  </a:schemeClr>
                </a:solidFill>
              </a:rPr>
              <a:t>, </a:t>
            </a:r>
            <a:r>
              <a:rPr lang="en-US" b="1" i="1" dirty="0">
                <a:solidFill>
                  <a:schemeClr val="accent1">
                    <a:lumMod val="75000"/>
                  </a:schemeClr>
                </a:solidFill>
              </a:rPr>
              <a:t>Harmonia </a:t>
            </a:r>
            <a:r>
              <a:rPr lang="en-US" b="1" i="1" dirty="0" err="1">
                <a:solidFill>
                  <a:schemeClr val="accent1">
                    <a:lumMod val="75000"/>
                  </a:schemeClr>
                </a:solidFill>
              </a:rPr>
              <a:t>axyridis</a:t>
            </a:r>
            <a:r>
              <a:rPr lang="en-US" b="1" dirty="0">
                <a:solidFill>
                  <a:schemeClr val="accent1">
                    <a:lumMod val="75000"/>
                  </a:schemeClr>
                </a:solidFill>
              </a:rPr>
              <a:t>, and </a:t>
            </a:r>
            <a:r>
              <a:rPr lang="en-US" b="1" i="1" dirty="0" err="1">
                <a:solidFill>
                  <a:schemeClr val="accent1">
                    <a:lumMod val="75000"/>
                  </a:schemeClr>
                </a:solidFill>
              </a:rPr>
              <a:t>Hippodamia</a:t>
            </a:r>
            <a:r>
              <a:rPr lang="en-US" b="1" i="1" dirty="0">
                <a:solidFill>
                  <a:schemeClr val="accent1">
                    <a:lumMod val="75000"/>
                  </a:schemeClr>
                </a:solidFill>
              </a:rPr>
              <a:t> </a:t>
            </a:r>
            <a:r>
              <a:rPr lang="en-US" b="1" i="1" dirty="0" err="1">
                <a:solidFill>
                  <a:schemeClr val="accent1">
                    <a:lumMod val="75000"/>
                  </a:schemeClr>
                </a:solidFill>
              </a:rPr>
              <a:t>convergens</a:t>
            </a:r>
            <a:r>
              <a:rPr lang="en-US" b="1" dirty="0">
                <a:solidFill>
                  <a:schemeClr val="accent1">
                    <a:lumMod val="75000"/>
                  </a:schemeClr>
                </a:solidFill>
              </a:rPr>
              <a:t>) of the four lady beetle species had significantly reduced survival at day 12 from both 1Xand 2X treatments. </a:t>
            </a:r>
            <a:endParaRPr lang="en-US" b="1" dirty="0" smtClean="0">
              <a:solidFill>
                <a:schemeClr val="accent1">
                  <a:lumMod val="75000"/>
                </a:schemeClr>
              </a:solidFill>
            </a:endParaRPr>
          </a:p>
          <a:p>
            <a:endParaRPr lang="en-US" dirty="0"/>
          </a:p>
          <a:p>
            <a:endParaRPr lang="en-US" dirty="0"/>
          </a:p>
        </p:txBody>
      </p:sp>
      <p:pic>
        <p:nvPicPr>
          <p:cNvPr id="3481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3000" y="4515592"/>
            <a:ext cx="2295896" cy="215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descr="http://upload.wikimedia.org/wikipedia/commons/thumb/6/6e/Butterfly_August_2008-3.jpg/800px-Butterfly_August_2008-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2600" y="4515592"/>
            <a:ext cx="2629939" cy="215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637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 y="685800"/>
            <a:ext cx="8248424" cy="50543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descr="http://alumni.ca.uky.edu/sites/alumni.ca.uky.edu/files/AgFE_blue_gra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5604593"/>
            <a:ext cx="1344597" cy="9681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3491" y="74712"/>
            <a:ext cx="3352800" cy="523220"/>
          </a:xfrm>
          <a:prstGeom prst="rect">
            <a:avLst/>
          </a:prstGeom>
          <a:noFill/>
        </p:spPr>
        <p:txBody>
          <a:bodyPr wrap="square" rtlCol="0">
            <a:spAutoFit/>
          </a:bodyPr>
          <a:lstStyle/>
          <a:p>
            <a:r>
              <a:rPr lang="en-US" sz="2800" dirty="0" smtClean="0"/>
              <a:t>Published Sept. 2014</a:t>
            </a:r>
            <a:endParaRPr lang="en-US" sz="2800" dirty="0"/>
          </a:p>
        </p:txBody>
      </p:sp>
      <p:sp>
        <p:nvSpPr>
          <p:cNvPr id="2" name="TextBox 1"/>
          <p:cNvSpPr txBox="1"/>
          <p:nvPr/>
        </p:nvSpPr>
        <p:spPr>
          <a:xfrm>
            <a:off x="533400" y="228600"/>
            <a:ext cx="5715000" cy="369332"/>
          </a:xfrm>
          <a:prstGeom prst="rect">
            <a:avLst/>
          </a:prstGeom>
          <a:noFill/>
        </p:spPr>
        <p:txBody>
          <a:bodyPr wrap="square" rtlCol="0">
            <a:spAutoFit/>
          </a:bodyPr>
          <a:lstStyle/>
          <a:p>
            <a:r>
              <a:rPr lang="en-US" b="1" dirty="0" smtClean="0">
                <a:solidFill>
                  <a:srgbClr val="0066FF"/>
                </a:solidFill>
              </a:rPr>
              <a:t>Larson and Potter, Kentucky lawns </a:t>
            </a:r>
            <a:endParaRPr lang="en-US" b="1" dirty="0">
              <a:solidFill>
                <a:srgbClr val="0066FF"/>
              </a:solidFill>
            </a:endParaRPr>
          </a:p>
        </p:txBody>
      </p:sp>
      <p:sp>
        <p:nvSpPr>
          <p:cNvPr id="3" name="TextBox 2"/>
          <p:cNvSpPr txBox="1"/>
          <p:nvPr/>
        </p:nvSpPr>
        <p:spPr>
          <a:xfrm>
            <a:off x="563088" y="3212976"/>
            <a:ext cx="5075712"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rgbClr val="00B0F0"/>
                </a:solidFill>
              </a:rPr>
              <a:t>More than 50 spp. of pollinators found </a:t>
            </a:r>
          </a:p>
          <a:p>
            <a:r>
              <a:rPr lang="en-US" sz="2000" b="1" dirty="0">
                <a:solidFill>
                  <a:srgbClr val="00B0F0"/>
                </a:solidFill>
              </a:rPr>
              <a:t> </a:t>
            </a:r>
            <a:r>
              <a:rPr lang="en-US" sz="2000" b="1" dirty="0" smtClean="0">
                <a:solidFill>
                  <a:srgbClr val="00B0F0"/>
                </a:solidFill>
              </a:rPr>
              <a:t>     on dandelions and white clover in lawns</a:t>
            </a:r>
            <a:endParaRPr lang="en-US" sz="2000" b="1" dirty="0">
              <a:solidFill>
                <a:srgbClr val="00B0F0"/>
              </a:solidFill>
            </a:endParaRPr>
          </a:p>
        </p:txBody>
      </p:sp>
      <p:sp>
        <p:nvSpPr>
          <p:cNvPr id="8" name="Rectangle 7"/>
          <p:cNvSpPr/>
          <p:nvPr/>
        </p:nvSpPr>
        <p:spPr>
          <a:xfrm>
            <a:off x="563088" y="4495799"/>
            <a:ext cx="7729210" cy="914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5488" y="4648199"/>
            <a:ext cx="7729210" cy="914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5427134"/>
            <a:ext cx="7467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3.amazonaws.com/everystockphoto/fspid20/90/22/94/bumblebee-dandelion-flower-902294-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2169" y="2495647"/>
            <a:ext cx="2196298" cy="31677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C:\Users\dapotter\Desktop\Cuckoo_bumblebee_(Bombus_vestalis-)_on_clover,_Sandy,_Bedfordshire_(718341669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7635" y="4608190"/>
            <a:ext cx="2263265" cy="198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483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dirty="0" smtClean="0">
                <a:solidFill>
                  <a:srgbClr val="0A1F88"/>
                </a:solidFill>
                <a:latin typeface="Franklin Gothic Demi" panose="020B0703020102020204" pitchFamily="34" charset="0"/>
              </a:rPr>
              <a:t>Objectives of Potter Study</a:t>
            </a:r>
            <a:endParaRPr lang="en-US" sz="3200" b="1" u="sng" dirty="0">
              <a:solidFill>
                <a:srgbClr val="0A1F88"/>
              </a:solidFill>
              <a:latin typeface="Franklin Gothic Demi" panose="020B0703020102020204" pitchFamily="34" charset="0"/>
            </a:endParaRPr>
          </a:p>
        </p:txBody>
      </p:sp>
      <p:sp>
        <p:nvSpPr>
          <p:cNvPr id="3" name="Content Placeholder 2"/>
          <p:cNvSpPr>
            <a:spLocks noGrp="1"/>
          </p:cNvSpPr>
          <p:nvPr>
            <p:ph sz="half" idx="1"/>
          </p:nvPr>
        </p:nvSpPr>
        <p:spPr>
          <a:xfrm>
            <a:off x="457200" y="1600201"/>
            <a:ext cx="7772400" cy="2286000"/>
          </a:xfrm>
        </p:spPr>
        <p:txBody>
          <a:bodyPr>
            <a:normAutofit/>
          </a:bodyPr>
          <a:lstStyle/>
          <a:p>
            <a:pPr>
              <a:buClr>
                <a:srgbClr val="0A1F88"/>
              </a:buClr>
              <a:buFont typeface="Wingdings" panose="05000000000000000000" pitchFamily="2" charset="2"/>
              <a:buChar char="§"/>
            </a:pPr>
            <a:r>
              <a:rPr lang="en-US" sz="3200" dirty="0" smtClean="0">
                <a:latin typeface="Arial" panose="020B0604020202020204" pitchFamily="34" charset="0"/>
                <a:cs typeface="Arial" panose="020B0604020202020204" pitchFamily="34" charset="0"/>
              </a:rPr>
              <a:t>Evaluate hazards of lawn insecticides to bees in the field</a:t>
            </a:r>
          </a:p>
          <a:p>
            <a:pPr>
              <a:buClr>
                <a:srgbClr val="0A1F88"/>
              </a:buClr>
              <a:buFont typeface="Wingdings" panose="05000000000000000000" pitchFamily="2" charset="2"/>
              <a:buChar char="§"/>
            </a:pPr>
            <a:endParaRPr lang="en-US" sz="1000" dirty="0" smtClean="0">
              <a:latin typeface="Arial" panose="020B0604020202020204" pitchFamily="34" charset="0"/>
              <a:cs typeface="Arial" panose="020B0604020202020204" pitchFamily="34" charset="0"/>
            </a:endParaRPr>
          </a:p>
          <a:p>
            <a:pPr>
              <a:buClr>
                <a:srgbClr val="0A1F88"/>
              </a:buClr>
              <a:buFont typeface="Wingdings" panose="05000000000000000000" pitchFamily="2" charset="2"/>
              <a:buChar char="§"/>
            </a:pPr>
            <a:r>
              <a:rPr lang="en-US" sz="3200" dirty="0" smtClean="0">
                <a:latin typeface="Arial" panose="020B0604020202020204" pitchFamily="34" charset="0"/>
                <a:cs typeface="Arial" panose="020B0604020202020204" pitchFamily="34" charset="0"/>
              </a:rPr>
              <a:t>Find ways to reduce the risks of harm</a:t>
            </a:r>
          </a:p>
        </p:txBody>
      </p:sp>
      <p:pic>
        <p:nvPicPr>
          <p:cNvPr id="6" name="Picture 2" descr="http://bugguide.net/images/cache/PKLK9KRKCKGQZSNQHS2QB0GQB0SKWKHKAKHKUKHKB08QPK4QEKKK10LKUKRKA00KD0PQWKRKO06QV0NQF09QLS8K.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0" y="3962400"/>
            <a:ext cx="3048000" cy="2691672"/>
          </a:xfrm>
          <a:prstGeom prst="rect">
            <a:avLst/>
          </a:prstGeom>
          <a:noFill/>
          <a:ln>
            <a:solidFill>
              <a:srgbClr val="003399"/>
            </a:solidFill>
          </a:ln>
          <a:extLst>
            <a:ext uri="{909E8E84-426E-40DD-AFC4-6F175D3DCCD1}">
              <a14:hiddenFill xmlns:a14="http://schemas.microsoft.com/office/drawing/2010/main">
                <a:solidFill>
                  <a:srgbClr val="FFFFFF"/>
                </a:solidFill>
              </a14:hiddenFill>
            </a:ext>
          </a:extLst>
        </p:spPr>
      </p:pic>
      <p:pic>
        <p:nvPicPr>
          <p:cNvPr id="5" name="Picture 18" descr="http://i1.treknature.com/photos/96/60_f5_1-100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9200" y="3962400"/>
            <a:ext cx="3207443" cy="269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61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933" y="282502"/>
            <a:ext cx="8610600" cy="3108543"/>
          </a:xfrm>
          <a:prstGeom prst="rect">
            <a:avLst/>
          </a:prstGeom>
          <a:noFill/>
        </p:spPr>
        <p:txBody>
          <a:bodyPr wrap="square" rtlCol="0">
            <a:spAutoFit/>
          </a:bodyPr>
          <a:lstStyle/>
          <a:p>
            <a:pPr algn="ctr"/>
            <a:r>
              <a:rPr lang="en-US" sz="2800" b="1" dirty="0">
                <a:solidFill>
                  <a:schemeClr val="accent1">
                    <a:lumMod val="75000"/>
                  </a:schemeClr>
                </a:solidFill>
              </a:rPr>
              <a:t>Assessing Insecticide Hazard to Bumble Bees Foraging</a:t>
            </a:r>
          </a:p>
          <a:p>
            <a:pPr algn="ctr"/>
            <a:r>
              <a:rPr lang="en-US" sz="2800" b="1" dirty="0">
                <a:solidFill>
                  <a:schemeClr val="accent1">
                    <a:lumMod val="75000"/>
                  </a:schemeClr>
                </a:solidFill>
              </a:rPr>
              <a:t>on Flowering Weeds in Treated </a:t>
            </a:r>
            <a:r>
              <a:rPr lang="en-US" sz="2800" b="1" dirty="0" smtClean="0">
                <a:solidFill>
                  <a:schemeClr val="accent1">
                    <a:lumMod val="75000"/>
                  </a:schemeClr>
                </a:solidFill>
              </a:rPr>
              <a:t>Lawns</a:t>
            </a:r>
          </a:p>
          <a:p>
            <a:pPr algn="ctr"/>
            <a:endParaRPr lang="en-US" sz="2800" dirty="0"/>
          </a:p>
          <a:p>
            <a:pPr algn="ctr"/>
            <a:r>
              <a:rPr lang="en-US" sz="2000" dirty="0"/>
              <a:t>Jonathan L. Larson, Carl T. Redmond, Daniel A. Potter*</a:t>
            </a:r>
          </a:p>
          <a:p>
            <a:pPr algn="ctr"/>
            <a:r>
              <a:rPr lang="en-US" dirty="0"/>
              <a:t>Department of Entomology, University of </a:t>
            </a:r>
            <a:r>
              <a:rPr lang="en-US" dirty="0" smtClean="0"/>
              <a:t>Kentucky</a:t>
            </a:r>
          </a:p>
          <a:p>
            <a:pPr algn="ctr"/>
            <a:endParaRPr lang="en-US" dirty="0" smtClean="0"/>
          </a:p>
          <a:p>
            <a:r>
              <a:rPr lang="en-US" dirty="0" smtClean="0"/>
              <a:t>1.  </a:t>
            </a:r>
            <a:r>
              <a:rPr lang="en-US" dirty="0" err="1" smtClean="0"/>
              <a:t>PLoS</a:t>
            </a:r>
            <a:r>
              <a:rPr lang="en-US" dirty="0" smtClean="0"/>
              <a:t> </a:t>
            </a:r>
            <a:r>
              <a:rPr lang="en-US" dirty="0"/>
              <a:t>ONE 8(6</a:t>
            </a:r>
            <a:r>
              <a:rPr lang="en-US" dirty="0" smtClean="0"/>
              <a:t>): e66375</a:t>
            </a:r>
            <a:r>
              <a:rPr lang="en-US" dirty="0"/>
              <a:t>. </a:t>
            </a:r>
            <a:r>
              <a:rPr lang="en-US" dirty="0" smtClean="0"/>
              <a:t>doi:10.1371/journal.pone.0066375</a:t>
            </a:r>
          </a:p>
          <a:p>
            <a:r>
              <a:rPr lang="en-US" dirty="0" smtClean="0">
                <a:solidFill>
                  <a:prstClr val="black"/>
                </a:solidFill>
                <a:latin typeface="Arial" panose="020B0604020202020204" pitchFamily="34" charset="0"/>
                <a:cs typeface="Arial" panose="020B0604020202020204" pitchFamily="34" charset="0"/>
              </a:rPr>
              <a:t>2.  Larson</a:t>
            </a:r>
            <a:r>
              <a:rPr lang="en-US" dirty="0">
                <a:solidFill>
                  <a:prstClr val="black"/>
                </a:solidFill>
                <a:latin typeface="Arial" panose="020B0604020202020204" pitchFamily="34" charset="0"/>
                <a:cs typeface="Arial" panose="020B0604020202020204" pitchFamily="34" charset="0"/>
              </a:rPr>
              <a:t>, Redmond &amp; Potter 2014; </a:t>
            </a:r>
            <a:r>
              <a:rPr lang="en-US" i="1" dirty="0">
                <a:solidFill>
                  <a:prstClr val="black"/>
                </a:solidFill>
                <a:latin typeface="Arial" panose="020B0604020202020204" pitchFamily="34" charset="0"/>
                <a:cs typeface="Arial" panose="020B0604020202020204" pitchFamily="34" charset="0"/>
              </a:rPr>
              <a:t>Environ. </a:t>
            </a:r>
            <a:r>
              <a:rPr lang="en-US" i="1" dirty="0" err="1">
                <a:solidFill>
                  <a:prstClr val="black"/>
                </a:solidFill>
                <a:latin typeface="Arial" panose="020B0604020202020204" pitchFamily="34" charset="0"/>
                <a:cs typeface="Arial" panose="020B0604020202020204" pitchFamily="34" charset="0"/>
              </a:rPr>
              <a:t>Tox</a:t>
            </a:r>
            <a:r>
              <a:rPr lang="en-US" i="1" dirty="0">
                <a:solidFill>
                  <a:prstClr val="black"/>
                </a:solidFill>
                <a:latin typeface="Arial" panose="020B0604020202020204" pitchFamily="34" charset="0"/>
                <a:cs typeface="Arial" panose="020B0604020202020204" pitchFamily="34" charset="0"/>
              </a:rPr>
              <a:t>. Chem., In Press</a:t>
            </a:r>
            <a:endParaRPr lang="en-US" i="1" dirty="0">
              <a:solidFill>
                <a:prstClr val="black"/>
              </a:solidFill>
            </a:endParaRPr>
          </a:p>
          <a:p>
            <a:pPr algn="ctr"/>
            <a:endParaRPr lang="en-US" dirty="0"/>
          </a:p>
        </p:txBody>
      </p:sp>
      <p:pic>
        <p:nvPicPr>
          <p:cNvPr id="1032" name="Picture 8" descr="https://encrypted-tbn3.gstatic.com/images?q=tbn:ANd9GcQK-ODhKsqTmYqmGhi6xvrQjB3K3kQqFOC1ww6KZe3QbMon4nDN">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4433" y="3237443"/>
            <a:ext cx="5943600" cy="3228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117921" y="4744065"/>
            <a:ext cx="3075375" cy="369332"/>
          </a:xfrm>
          <a:prstGeom prst="rect">
            <a:avLst/>
          </a:prstGeom>
          <a:noFill/>
        </p:spPr>
        <p:txBody>
          <a:bodyPr wrap="square" rtlCol="0">
            <a:spAutoFit/>
          </a:bodyPr>
          <a:lstStyle/>
          <a:p>
            <a:r>
              <a:rPr lang="en-US" dirty="0">
                <a:hlinkClick r:id="rId4"/>
              </a:rPr>
              <a:t>naturespotted.wordpress.com</a:t>
            </a:r>
            <a:endParaRPr lang="en-US" dirty="0"/>
          </a:p>
        </p:txBody>
      </p:sp>
    </p:spTree>
    <p:extLst>
      <p:ext uri="{BB962C8B-B14F-4D97-AF65-F5344CB8AC3E}">
        <p14:creationId xmlns:p14="http://schemas.microsoft.com/office/powerpoint/2010/main" val="1492163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encrypted-tbn3.gstatic.com/images?q=tbn:ANd9GcQK-ODhKsqTmYqmGhi6xvrQjB3K3kQqFOC1ww6KZe3QbMon4nDN">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8666" y="4724400"/>
            <a:ext cx="3539067" cy="19192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78666" y="6581002"/>
            <a:ext cx="2200907" cy="276998"/>
          </a:xfrm>
          <a:prstGeom prst="rect">
            <a:avLst/>
          </a:prstGeom>
        </p:spPr>
        <p:txBody>
          <a:bodyPr wrap="square">
            <a:spAutoFit/>
          </a:bodyPr>
          <a:lstStyle/>
          <a:p>
            <a:r>
              <a:rPr lang="en-US" sz="1200" dirty="0">
                <a:hlinkClick r:id="rId4"/>
              </a:rPr>
              <a:t>naturespotted.wordpress.com</a:t>
            </a:r>
            <a:endParaRPr lang="en-US" sz="1200" dirty="0"/>
          </a:p>
        </p:txBody>
      </p:sp>
      <p:sp>
        <p:nvSpPr>
          <p:cNvPr id="4" name="TextBox 3"/>
          <p:cNvSpPr txBox="1"/>
          <p:nvPr/>
        </p:nvSpPr>
        <p:spPr>
          <a:xfrm>
            <a:off x="762000" y="381000"/>
            <a:ext cx="7772400" cy="584775"/>
          </a:xfrm>
          <a:prstGeom prst="rect">
            <a:avLst/>
          </a:prstGeom>
          <a:noFill/>
        </p:spPr>
        <p:txBody>
          <a:bodyPr wrap="square" rtlCol="0">
            <a:spAutoFit/>
          </a:bodyPr>
          <a:lstStyle/>
          <a:p>
            <a:pPr algn="ctr"/>
            <a:r>
              <a:rPr lang="en-US" sz="3200" b="1" dirty="0" smtClean="0">
                <a:solidFill>
                  <a:srgbClr val="0070C0"/>
                </a:solidFill>
              </a:rPr>
              <a:t>Results of Kentucky Study</a:t>
            </a:r>
            <a:endParaRPr lang="en-US" sz="3200" b="1" dirty="0">
              <a:solidFill>
                <a:srgbClr val="0070C0"/>
              </a:solidFill>
            </a:endParaRPr>
          </a:p>
        </p:txBody>
      </p:sp>
      <p:sp>
        <p:nvSpPr>
          <p:cNvPr id="5" name="TextBox 4"/>
          <p:cNvSpPr txBox="1"/>
          <p:nvPr/>
        </p:nvSpPr>
        <p:spPr>
          <a:xfrm>
            <a:off x="381000" y="1295400"/>
            <a:ext cx="8382000" cy="3785652"/>
          </a:xfrm>
          <a:prstGeom prst="rect">
            <a:avLst/>
          </a:prstGeom>
          <a:noFill/>
        </p:spPr>
        <p:txBody>
          <a:bodyPr wrap="square" rtlCol="0">
            <a:spAutoFit/>
          </a:bodyPr>
          <a:lstStyle/>
          <a:p>
            <a:r>
              <a:rPr lang="en-US" sz="2400" dirty="0" smtClean="0"/>
              <a:t>When bumble colonies were caged 24 h after turfgrass with clover was sprayed, and kept their for 2 weeks:</a:t>
            </a:r>
          </a:p>
          <a:p>
            <a:endParaRPr lang="en-US" sz="2400" dirty="0"/>
          </a:p>
          <a:p>
            <a:pPr marL="342900" indent="-342900">
              <a:buFont typeface="Arial" panose="020B0604020202020204" pitchFamily="34" charset="0"/>
              <a:buChar char="•"/>
            </a:pPr>
            <a:r>
              <a:rPr lang="en-US" sz="2400" b="1" dirty="0" smtClean="0">
                <a:solidFill>
                  <a:schemeClr val="accent6">
                    <a:lumMod val="50000"/>
                  </a:schemeClr>
                </a:solidFill>
              </a:rPr>
              <a:t>For </a:t>
            </a:r>
            <a:r>
              <a:rPr lang="en-US" sz="2400" b="1" dirty="0" err="1" smtClean="0">
                <a:solidFill>
                  <a:schemeClr val="accent6">
                    <a:lumMod val="50000"/>
                  </a:schemeClr>
                </a:solidFill>
              </a:rPr>
              <a:t>Clothianidin</a:t>
            </a:r>
            <a:r>
              <a:rPr lang="en-US" sz="2400" b="1" dirty="0" smtClean="0">
                <a:solidFill>
                  <a:schemeClr val="accent6">
                    <a:lumMod val="50000"/>
                  </a:schemeClr>
                </a:solidFill>
              </a:rPr>
              <a:t>- the number of foraging bees was reduced by 75% and no new queens produced (compared with 35 queens in control plots)</a:t>
            </a:r>
          </a:p>
          <a:p>
            <a:pPr marL="342900" indent="-342900">
              <a:buFont typeface="Arial" panose="020B0604020202020204" pitchFamily="34" charset="0"/>
              <a:buChar char="•"/>
            </a:pPr>
            <a:r>
              <a:rPr lang="en-US" sz="2400" b="1" dirty="0" smtClean="0">
                <a:solidFill>
                  <a:schemeClr val="accent6">
                    <a:lumMod val="50000"/>
                  </a:schemeClr>
                </a:solidFill>
              </a:rPr>
              <a:t>For </a:t>
            </a:r>
            <a:r>
              <a:rPr lang="en-US" sz="2400" b="1" dirty="0" err="1" smtClean="0">
                <a:solidFill>
                  <a:schemeClr val="accent6">
                    <a:lumMod val="50000"/>
                  </a:schemeClr>
                </a:solidFill>
              </a:rPr>
              <a:t>chlorantraniliprole</a:t>
            </a:r>
            <a:r>
              <a:rPr lang="en-US" sz="2400" b="1" dirty="0" smtClean="0">
                <a:solidFill>
                  <a:schemeClr val="accent6">
                    <a:lumMod val="50000"/>
                  </a:schemeClr>
                </a:solidFill>
              </a:rPr>
              <a:t> (</a:t>
            </a:r>
            <a:r>
              <a:rPr lang="en-US" sz="2400" b="1" dirty="0" err="1" smtClean="0">
                <a:solidFill>
                  <a:schemeClr val="accent6">
                    <a:lumMod val="50000"/>
                  </a:schemeClr>
                </a:solidFill>
              </a:rPr>
              <a:t>Acelepryn</a:t>
            </a:r>
            <a:r>
              <a:rPr lang="en-US" sz="2400" b="1" dirty="0" smtClean="0">
                <a:solidFill>
                  <a:schemeClr val="accent6">
                    <a:lumMod val="50000"/>
                  </a:schemeClr>
                </a:solidFill>
              </a:rPr>
              <a:t>)- No difference from control treatment</a:t>
            </a:r>
          </a:p>
          <a:p>
            <a:pPr marL="342900" indent="-342900">
              <a:buFont typeface="Arial" panose="020B0604020202020204" pitchFamily="34" charset="0"/>
              <a:buChar char="•"/>
            </a:pPr>
            <a:r>
              <a:rPr lang="en-US" sz="2400" b="1" dirty="0" smtClean="0">
                <a:solidFill>
                  <a:schemeClr val="accent6">
                    <a:lumMod val="50000"/>
                  </a:schemeClr>
                </a:solidFill>
              </a:rPr>
              <a:t>For lawns mowed before spraying-  No effect on the bees</a:t>
            </a:r>
          </a:p>
          <a:p>
            <a:pPr marL="342900" indent="-342900">
              <a:buFont typeface="Arial" panose="020B0604020202020204" pitchFamily="34" charset="0"/>
              <a:buChar char="•"/>
            </a:pPr>
            <a:endParaRPr lang="en-US" sz="2400" dirty="0">
              <a:solidFill>
                <a:schemeClr val="accent6">
                  <a:lumMod val="75000"/>
                </a:schemeClr>
              </a:solidFill>
            </a:endParaRPr>
          </a:p>
        </p:txBody>
      </p:sp>
    </p:spTree>
    <p:extLst>
      <p:ext uri="{BB962C8B-B14F-4D97-AF65-F5344CB8AC3E}">
        <p14:creationId xmlns:p14="http://schemas.microsoft.com/office/powerpoint/2010/main" val="1459413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58461"/>
            <a:ext cx="4340802" cy="5816977"/>
          </a:xfrm>
          <a:prstGeom prst="rect">
            <a:avLst/>
          </a:prstGeom>
          <a:noFill/>
        </p:spPr>
        <p:txBody>
          <a:bodyPr wrap="square" rtlCol="0">
            <a:spAutoFit/>
          </a:bodyPr>
          <a:lstStyle/>
          <a:p>
            <a:r>
              <a:rPr lang="en-US" sz="2800" b="1" dirty="0" smtClean="0">
                <a:solidFill>
                  <a:schemeClr val="accent1">
                    <a:lumMod val="75000"/>
                  </a:schemeClr>
                </a:solidFill>
              </a:rPr>
              <a:t>What are the biggest </a:t>
            </a:r>
            <a:r>
              <a:rPr lang="en-US" sz="2800" b="1" dirty="0">
                <a:solidFill>
                  <a:schemeClr val="accent1">
                    <a:lumMod val="75000"/>
                  </a:schemeClr>
                </a:solidFill>
              </a:rPr>
              <a:t>p</a:t>
            </a:r>
            <a:r>
              <a:rPr lang="en-US" sz="2800" b="1" dirty="0" smtClean="0">
                <a:solidFill>
                  <a:schemeClr val="accent1">
                    <a:lumMod val="75000"/>
                  </a:schemeClr>
                </a:solidFill>
              </a:rPr>
              <a:t>otential </a:t>
            </a:r>
            <a:r>
              <a:rPr lang="en-US" sz="2800" b="1" dirty="0">
                <a:solidFill>
                  <a:schemeClr val="accent1">
                    <a:lumMod val="75000"/>
                  </a:schemeClr>
                </a:solidFill>
              </a:rPr>
              <a:t>p</a:t>
            </a:r>
            <a:r>
              <a:rPr lang="en-US" sz="2800" b="1" dirty="0" smtClean="0">
                <a:solidFill>
                  <a:schemeClr val="accent1">
                    <a:lumMod val="75000"/>
                  </a:schemeClr>
                </a:solidFill>
              </a:rPr>
              <a:t>roblems for bees if neonicotinoids are used?</a:t>
            </a:r>
          </a:p>
          <a:p>
            <a:endParaRPr lang="en-US" sz="2400" dirty="0">
              <a:solidFill>
                <a:schemeClr val="accent6">
                  <a:lumMod val="75000"/>
                </a:schemeClr>
              </a:solidFill>
            </a:endParaRPr>
          </a:p>
          <a:p>
            <a:pPr marL="342900" indent="-342900">
              <a:buFont typeface="Arial" panose="020B0604020202020204" pitchFamily="34" charset="0"/>
              <a:buChar char="•"/>
            </a:pPr>
            <a:r>
              <a:rPr lang="en-US" sz="2400" dirty="0" smtClean="0">
                <a:solidFill>
                  <a:schemeClr val="accent6">
                    <a:lumMod val="75000"/>
                  </a:schemeClr>
                </a:solidFill>
              </a:rPr>
              <a:t>Spraying open flowers during the last few weeks before shipping (with any insecticide).</a:t>
            </a:r>
          </a:p>
          <a:p>
            <a:pPr marL="342900" indent="-342900">
              <a:buFont typeface="Arial" panose="020B0604020202020204" pitchFamily="34" charset="0"/>
              <a:buChar char="•"/>
            </a:pPr>
            <a:endParaRPr lang="en-US" sz="2400" dirty="0">
              <a:solidFill>
                <a:schemeClr val="accent6">
                  <a:lumMod val="75000"/>
                </a:schemeClr>
              </a:solidFill>
            </a:endParaRPr>
          </a:p>
          <a:p>
            <a:pPr marL="342900" indent="-342900">
              <a:buFont typeface="Arial" panose="020B0604020202020204" pitchFamily="34" charset="0"/>
              <a:buChar char="•"/>
            </a:pPr>
            <a:r>
              <a:rPr lang="en-US" sz="2400" dirty="0" smtClean="0">
                <a:solidFill>
                  <a:schemeClr val="accent6">
                    <a:lumMod val="75000"/>
                  </a:schemeClr>
                </a:solidFill>
              </a:rPr>
              <a:t>Soil drenches in greenhouses with imidacloprid, primarily used in hanging baskets </a:t>
            </a:r>
          </a:p>
          <a:p>
            <a:pPr marL="342900" indent="-342900">
              <a:buFont typeface="Arial" panose="020B0604020202020204" pitchFamily="34" charset="0"/>
              <a:buChar char="•"/>
            </a:pPr>
            <a:endParaRPr lang="en-US" sz="2400" dirty="0">
              <a:solidFill>
                <a:schemeClr val="accent6">
                  <a:lumMod val="75000"/>
                </a:schemeClr>
              </a:solidFill>
            </a:endParaRPr>
          </a:p>
          <a:p>
            <a:pPr marL="342900" indent="-342900">
              <a:buFont typeface="Arial" panose="020B0604020202020204" pitchFamily="34" charset="0"/>
              <a:buChar char="•"/>
            </a:pPr>
            <a:r>
              <a:rPr lang="en-US" sz="2400" dirty="0" smtClean="0">
                <a:solidFill>
                  <a:schemeClr val="accent6">
                    <a:lumMod val="75000"/>
                  </a:schemeClr>
                </a:solidFill>
              </a:rPr>
              <a:t>Soil drenches  of flowering trees (</a:t>
            </a:r>
            <a:r>
              <a:rPr lang="en-US" sz="2400" i="1" dirty="0" err="1" smtClean="0">
                <a:solidFill>
                  <a:schemeClr val="accent6">
                    <a:lumMod val="75000"/>
                  </a:schemeClr>
                </a:solidFill>
              </a:rPr>
              <a:t>Tilia</a:t>
            </a:r>
            <a:r>
              <a:rPr lang="en-US" sz="2400" dirty="0" smtClean="0">
                <a:solidFill>
                  <a:schemeClr val="accent6">
                    <a:lumMod val="75000"/>
                  </a:schemeClr>
                </a:solidFill>
              </a:rPr>
              <a:t>) in nurseries or in yards for Japanese beetle, etc.</a:t>
            </a:r>
          </a:p>
        </p:txBody>
      </p:sp>
      <p:pic>
        <p:nvPicPr>
          <p:cNvPr id="3" name="Picture 2" descr="C:\Users\smitley\Desktop\neonics and bees PP 9-10-14\high hanging pots in G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1802" y="762000"/>
            <a:ext cx="4095750" cy="54759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52400"/>
            <a:ext cx="4340802" cy="523220"/>
          </a:xfrm>
          <a:prstGeom prst="rect">
            <a:avLst/>
          </a:prstGeom>
          <a:noFill/>
        </p:spPr>
        <p:txBody>
          <a:bodyPr wrap="square" rtlCol="0">
            <a:spAutoFit/>
          </a:bodyPr>
          <a:lstStyle/>
          <a:p>
            <a:r>
              <a:rPr lang="en-US" sz="2800" b="1" dirty="0" smtClean="0">
                <a:solidFill>
                  <a:schemeClr val="accent3">
                    <a:lumMod val="50000"/>
                  </a:schemeClr>
                </a:solidFill>
              </a:rPr>
              <a:t>For Garden Center Plants:</a:t>
            </a:r>
            <a:endParaRPr lang="en-US" sz="2800" b="1" dirty="0">
              <a:solidFill>
                <a:schemeClr val="accent3">
                  <a:lumMod val="50000"/>
                </a:schemeClr>
              </a:solidFill>
            </a:endParaRPr>
          </a:p>
        </p:txBody>
      </p:sp>
    </p:spTree>
    <p:extLst>
      <p:ext uri="{BB962C8B-B14F-4D97-AF65-F5344CB8AC3E}">
        <p14:creationId xmlns:p14="http://schemas.microsoft.com/office/powerpoint/2010/main" val="723780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7" y="1335107"/>
            <a:ext cx="8610599" cy="4893647"/>
          </a:xfrm>
          <a:prstGeom prst="rect">
            <a:avLst/>
          </a:prstGeom>
        </p:spPr>
        <p:txBody>
          <a:bodyPr wrap="square">
            <a:spAutoFit/>
          </a:bodyPr>
          <a:lstStyle/>
          <a:p>
            <a:r>
              <a:rPr lang="en-US" sz="2400" b="1" dirty="0"/>
              <a:t>Bee Science Articles </a:t>
            </a:r>
          </a:p>
          <a:p>
            <a:r>
              <a:rPr lang="en-US" sz="2400" dirty="0"/>
              <a:t>02/11/14 - </a:t>
            </a:r>
            <a:r>
              <a:rPr lang="en-US" sz="2400" dirty="0">
                <a:hlinkClick r:id="rId2"/>
              </a:rPr>
              <a:t>GMO Soybeans Are Bad for Mexico's Beekeepers</a:t>
            </a:r>
            <a:endParaRPr lang="en-US" sz="2400" dirty="0"/>
          </a:p>
          <a:p>
            <a:r>
              <a:rPr lang="en-US" sz="2400" dirty="0"/>
              <a:t>02/20/12 - </a:t>
            </a:r>
            <a:r>
              <a:rPr lang="en-US" sz="2400" dirty="0">
                <a:hlinkClick r:id="rId3"/>
              </a:rPr>
              <a:t>Study Says Insecticide Used with GM </a:t>
            </a:r>
            <a:r>
              <a:rPr lang="en-US" sz="2400" dirty="0" smtClean="0">
                <a:hlinkClick r:id="rId3"/>
              </a:rPr>
              <a:t>Corn </a:t>
            </a:r>
            <a:r>
              <a:rPr lang="en-US" sz="2400" dirty="0">
                <a:hlinkClick r:id="rId3"/>
              </a:rPr>
              <a:t>Toxic to </a:t>
            </a:r>
            <a:r>
              <a:rPr lang="en-US" sz="2400" dirty="0" smtClean="0">
                <a:hlinkClick r:id="rId3"/>
              </a:rPr>
              <a:t>Bees</a:t>
            </a:r>
            <a:endParaRPr lang="en-US" sz="2400" dirty="0"/>
          </a:p>
          <a:p>
            <a:r>
              <a:rPr lang="en-US" sz="2400" dirty="0"/>
              <a:t>01/21/11 - </a:t>
            </a:r>
            <a:r>
              <a:rPr lang="en-US" sz="2400" dirty="0">
                <a:hlinkClick r:id="rId4"/>
              </a:rPr>
              <a:t>Call to Ban Pesticides Linked to Bee Deaths</a:t>
            </a:r>
            <a:endParaRPr lang="en-US" sz="2400" dirty="0"/>
          </a:p>
          <a:p>
            <a:r>
              <a:rPr lang="en-US" sz="2400" dirty="0"/>
              <a:t>12/24/08 - </a:t>
            </a:r>
            <a:r>
              <a:rPr lang="en-US" sz="2400" dirty="0">
                <a:hlinkClick r:id="rId5"/>
              </a:rPr>
              <a:t>Bee </a:t>
            </a:r>
            <a:r>
              <a:rPr lang="en-US" sz="2400" dirty="0" smtClean="0">
                <a:hlinkClick r:id="rId5"/>
              </a:rPr>
              <a:t>Learning </a:t>
            </a:r>
            <a:r>
              <a:rPr lang="en-US" sz="2400" dirty="0">
                <a:hlinkClick r:id="rId5"/>
              </a:rPr>
              <a:t>Affected by Eating Toxin </a:t>
            </a:r>
            <a:r>
              <a:rPr lang="en-US" sz="2400" dirty="0" smtClean="0">
                <a:hlinkClick r:id="rId5"/>
              </a:rPr>
              <a:t>from GE Corn</a:t>
            </a:r>
            <a:endParaRPr lang="en-US" sz="2400" dirty="0"/>
          </a:p>
          <a:p>
            <a:r>
              <a:rPr lang="en-US" sz="2400" dirty="0"/>
              <a:t>08/26/08 - </a:t>
            </a:r>
            <a:r>
              <a:rPr lang="en-US" sz="2400" dirty="0">
                <a:hlinkClick r:id="rId6"/>
              </a:rPr>
              <a:t>New Research Finds Higher-Than-Expected Levels of </a:t>
            </a:r>
            <a:endParaRPr lang="en-US" sz="2400" dirty="0" smtClean="0"/>
          </a:p>
          <a:p>
            <a:r>
              <a:rPr lang="en-US" sz="2400" dirty="0" smtClean="0"/>
              <a:t>	       </a:t>
            </a:r>
            <a:r>
              <a:rPr lang="en-US" sz="2400" dirty="0">
                <a:hlinkClick r:id="rId6"/>
              </a:rPr>
              <a:t>Pesticides in </a:t>
            </a:r>
            <a:r>
              <a:rPr lang="en-US" sz="2400" dirty="0" smtClean="0">
                <a:hlinkClick r:id="rId6"/>
              </a:rPr>
              <a:t>Hives</a:t>
            </a:r>
            <a:endParaRPr lang="en-US" sz="2400" dirty="0"/>
          </a:p>
          <a:p>
            <a:r>
              <a:rPr lang="en-US" sz="2400" dirty="0" smtClean="0"/>
              <a:t>05/08/08 </a:t>
            </a:r>
            <a:r>
              <a:rPr lang="en-US" sz="2400" dirty="0"/>
              <a:t>- </a:t>
            </a:r>
            <a:r>
              <a:rPr lang="en-US" sz="2400" u="sng" dirty="0">
                <a:solidFill>
                  <a:srgbClr val="0066FF"/>
                </a:solidFill>
              </a:rPr>
              <a:t>Honeybee Hives in U.S. Seeing Continued </a:t>
            </a:r>
            <a:r>
              <a:rPr lang="en-US" sz="2400" u="sng" dirty="0" smtClean="0">
                <a:solidFill>
                  <a:srgbClr val="0066FF"/>
                </a:solidFill>
              </a:rPr>
              <a:t>Decline</a:t>
            </a:r>
            <a:endParaRPr lang="en-US" sz="2400" u="sng" dirty="0">
              <a:solidFill>
                <a:srgbClr val="0066FF"/>
              </a:solidFill>
            </a:endParaRPr>
          </a:p>
          <a:p>
            <a:r>
              <a:rPr lang="en-US" sz="2400" dirty="0"/>
              <a:t>05/05/08 - </a:t>
            </a:r>
            <a:r>
              <a:rPr lang="en-US" sz="2400" dirty="0">
                <a:hlinkClick r:id="rId7"/>
              </a:rPr>
              <a:t>Air Pollution Impedes Bees' Ability to Find Flowers</a:t>
            </a:r>
            <a:endParaRPr lang="en-US" sz="2400" dirty="0"/>
          </a:p>
          <a:p>
            <a:r>
              <a:rPr lang="en-US" sz="2400" dirty="0"/>
              <a:t>09/07/07 - </a:t>
            </a:r>
            <a:r>
              <a:rPr lang="en-US" sz="2400" dirty="0">
                <a:hlinkClick r:id="rId8"/>
              </a:rPr>
              <a:t>Study Points to Virus in Collapse of Honeybee Colonies</a:t>
            </a:r>
            <a:endParaRPr lang="en-US" sz="2400" dirty="0"/>
          </a:p>
          <a:p>
            <a:r>
              <a:rPr lang="en-US" sz="2400" dirty="0"/>
              <a:t>05/04/07 - </a:t>
            </a:r>
            <a:r>
              <a:rPr lang="en-US" sz="2400" dirty="0">
                <a:hlinkClick r:id="rId9"/>
              </a:rPr>
              <a:t>What's The Buzz? Scientists Explore Pesticide </a:t>
            </a:r>
            <a:r>
              <a:rPr lang="en-US" sz="2400" dirty="0" smtClean="0">
                <a:hlinkClick r:id="rId9"/>
              </a:rPr>
              <a:t>Poisoning</a:t>
            </a:r>
          </a:p>
          <a:p>
            <a:r>
              <a:rPr lang="en-US" sz="2400" dirty="0" smtClean="0"/>
              <a:t>	       </a:t>
            </a:r>
            <a:r>
              <a:rPr lang="en-US" sz="2400" dirty="0">
                <a:hlinkClick r:id="rId9"/>
              </a:rPr>
              <a:t>of </a:t>
            </a:r>
            <a:r>
              <a:rPr lang="en-US" sz="2400" dirty="0" smtClean="0">
                <a:hlinkClick r:id="rId9"/>
              </a:rPr>
              <a:t>Bees</a:t>
            </a:r>
            <a:endParaRPr lang="en-US" sz="2400" dirty="0" smtClean="0"/>
          </a:p>
          <a:p>
            <a:r>
              <a:rPr lang="en-US" sz="2400" dirty="0" smtClean="0"/>
              <a:t>04/26/07 </a:t>
            </a:r>
            <a:r>
              <a:rPr lang="en-US" sz="2400" dirty="0"/>
              <a:t>- </a:t>
            </a:r>
            <a:r>
              <a:rPr lang="en-US" sz="2400" dirty="0">
                <a:hlinkClick r:id="rId10"/>
              </a:rPr>
              <a:t>Requiem for the Honeybee</a:t>
            </a:r>
            <a:endParaRPr lang="en-US" sz="2400" dirty="0">
              <a:effectLst/>
            </a:endParaRPr>
          </a:p>
        </p:txBody>
      </p:sp>
      <p:sp>
        <p:nvSpPr>
          <p:cNvPr id="3" name="TextBox 2"/>
          <p:cNvSpPr txBox="1"/>
          <p:nvPr/>
        </p:nvSpPr>
        <p:spPr>
          <a:xfrm>
            <a:off x="207817" y="152400"/>
            <a:ext cx="8250383" cy="954107"/>
          </a:xfrm>
          <a:prstGeom prst="rect">
            <a:avLst/>
          </a:prstGeom>
          <a:noFill/>
        </p:spPr>
        <p:txBody>
          <a:bodyPr wrap="square" rtlCol="0">
            <a:spAutoFit/>
          </a:bodyPr>
          <a:lstStyle/>
          <a:p>
            <a:r>
              <a:rPr lang="en-US" sz="2800" b="1" dirty="0">
                <a:solidFill>
                  <a:schemeClr val="accent1">
                    <a:lumMod val="75000"/>
                  </a:schemeClr>
                </a:solidFill>
              </a:rPr>
              <a:t>Feb 2014</a:t>
            </a:r>
          </a:p>
          <a:p>
            <a:pPr algn="ctr"/>
            <a:r>
              <a:rPr lang="en-US" sz="2800" b="1" dirty="0" smtClean="0">
                <a:solidFill>
                  <a:schemeClr val="accent6">
                    <a:lumMod val="50000"/>
                  </a:schemeClr>
                </a:solidFill>
              </a:rPr>
              <a:t>Organic Consumers Association Website </a:t>
            </a:r>
            <a:endParaRPr lang="en-US" sz="2800" b="1" dirty="0">
              <a:solidFill>
                <a:schemeClr val="accent6">
                  <a:lumMod val="50000"/>
                </a:schemeClr>
              </a:solidFill>
            </a:endParaRPr>
          </a:p>
        </p:txBody>
      </p:sp>
    </p:spTree>
    <p:extLst>
      <p:ext uri="{BB962C8B-B14F-4D97-AF65-F5344CB8AC3E}">
        <p14:creationId xmlns:p14="http://schemas.microsoft.com/office/powerpoint/2010/main" val="14222397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1273"/>
            <a:ext cx="7772400" cy="4924425"/>
          </a:xfrm>
          <a:prstGeom prst="rect">
            <a:avLst/>
          </a:prstGeom>
          <a:noFill/>
        </p:spPr>
        <p:txBody>
          <a:bodyPr wrap="square" rtlCol="0">
            <a:spAutoFit/>
          </a:bodyPr>
          <a:lstStyle/>
          <a:p>
            <a:pPr algn="ctr"/>
            <a:r>
              <a:rPr lang="en-US" dirty="0"/>
              <a:t> </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Three Experiments With Greenhouse and Nursery Plants</a:t>
            </a:r>
          </a:p>
          <a:p>
            <a:pPr algn="ctr"/>
            <a:r>
              <a:rPr lang="en-US" sz="2000" b="1" dirty="0" smtClean="0">
                <a:solidFill>
                  <a:schemeClr val="accent3">
                    <a:lumMod val="50000"/>
                  </a:schemeClr>
                </a:solidFill>
                <a:latin typeface="Times New Roman" panose="02020603050405020304" pitchFamily="18" charset="0"/>
                <a:cs typeface="Times New Roman" panose="02020603050405020304" pitchFamily="18" charset="0"/>
              </a:rPr>
              <a:t>Smitley, MSU</a:t>
            </a:r>
          </a:p>
          <a:p>
            <a:pPr algn="ct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a:p>
            <a:pPr marL="457200" lvl="0" indent="-457200">
              <a:buAutoNum type="arabicPeriod"/>
            </a:pPr>
            <a:r>
              <a:rPr lang="en-US" sz="2200" b="1" dirty="0">
                <a:solidFill>
                  <a:schemeClr val="accent1">
                    <a:lumMod val="75000"/>
                  </a:schemeClr>
                </a:solidFill>
                <a:latin typeface="Times New Roman" panose="02020603050405020304" pitchFamily="18" charset="0"/>
                <a:cs typeface="Times New Roman" panose="02020603050405020304" pitchFamily="18" charset="0"/>
              </a:rPr>
              <a:t>E</a:t>
            </a:r>
            <a:r>
              <a:rPr lang="en-US" sz="2200" b="1" dirty="0" smtClean="0">
                <a:solidFill>
                  <a:schemeClr val="accent1">
                    <a:lumMod val="75000"/>
                  </a:schemeClr>
                </a:solidFill>
                <a:latin typeface="Times New Roman" panose="02020603050405020304" pitchFamily="18" charset="0"/>
                <a:cs typeface="Times New Roman" panose="02020603050405020304" pitchFamily="18" charset="0"/>
              </a:rPr>
              <a:t>valuate </a:t>
            </a:r>
            <a:r>
              <a:rPr lang="en-US" sz="2200" b="1" dirty="0">
                <a:solidFill>
                  <a:schemeClr val="accent1">
                    <a:lumMod val="75000"/>
                  </a:schemeClr>
                </a:solidFill>
                <a:latin typeface="Times New Roman" panose="02020603050405020304" pitchFamily="18" charset="0"/>
                <a:cs typeface="Times New Roman" panose="02020603050405020304" pitchFamily="18" charset="0"/>
              </a:rPr>
              <a:t>the impact of an imidacloprid soil drench applied to 12” diameter hanging baskets </a:t>
            </a:r>
            <a:endParaRPr lang="en-US" sz="2200" b="1" dirty="0" smtClean="0">
              <a:solidFill>
                <a:schemeClr val="accent1">
                  <a:lumMod val="75000"/>
                </a:schemeClr>
              </a:solidFill>
              <a:latin typeface="Times New Roman" panose="02020603050405020304" pitchFamily="18" charset="0"/>
              <a:cs typeface="Times New Roman" panose="02020603050405020304" pitchFamily="18" charset="0"/>
            </a:endParaRPr>
          </a:p>
          <a:p>
            <a:pPr marL="457200" lvl="0" indent="-457200">
              <a:buAutoNum type="arabicPeriod"/>
            </a:pPr>
            <a:endParaRPr lang="en-US" sz="2200" b="1" dirty="0">
              <a:solidFill>
                <a:schemeClr val="accent1">
                  <a:lumMod val="75000"/>
                </a:schemeClr>
              </a:solidFill>
              <a:latin typeface="Times New Roman" panose="02020603050405020304" pitchFamily="18" charset="0"/>
              <a:cs typeface="Times New Roman" panose="02020603050405020304" pitchFamily="18" charset="0"/>
            </a:endParaRPr>
          </a:p>
          <a:p>
            <a:pPr marL="457200" lvl="0" indent="-457200">
              <a:buAutoNum type="arabicPeriod"/>
            </a:pPr>
            <a:r>
              <a:rPr lang="en-US" sz="2200" b="1" dirty="0">
                <a:solidFill>
                  <a:schemeClr val="accent1">
                    <a:lumMod val="75000"/>
                  </a:schemeClr>
                </a:solidFill>
                <a:latin typeface="Times New Roman" panose="02020603050405020304" pitchFamily="18" charset="0"/>
                <a:cs typeface="Times New Roman" panose="02020603050405020304" pitchFamily="18" charset="0"/>
              </a:rPr>
              <a:t>D</a:t>
            </a:r>
            <a:r>
              <a:rPr lang="en-US" sz="2200" b="1" dirty="0" smtClean="0">
                <a:solidFill>
                  <a:schemeClr val="accent1">
                    <a:lumMod val="75000"/>
                  </a:schemeClr>
                </a:solidFill>
                <a:latin typeface="Times New Roman" panose="02020603050405020304" pitchFamily="18" charset="0"/>
                <a:cs typeface="Times New Roman" panose="02020603050405020304" pitchFamily="18" charset="0"/>
              </a:rPr>
              <a:t>etermine </a:t>
            </a:r>
            <a:r>
              <a:rPr lang="en-US" sz="2200" b="1" dirty="0">
                <a:solidFill>
                  <a:schemeClr val="accent1">
                    <a:lumMod val="75000"/>
                  </a:schemeClr>
                </a:solidFill>
                <a:latin typeface="Times New Roman" panose="02020603050405020304" pitchFamily="18" charset="0"/>
                <a:cs typeface="Times New Roman" panose="02020603050405020304" pitchFamily="18" charset="0"/>
              </a:rPr>
              <a:t>the amount of </a:t>
            </a:r>
            <a:r>
              <a:rPr lang="en-US" sz="2200" b="1" dirty="0" err="1">
                <a:solidFill>
                  <a:schemeClr val="accent1">
                    <a:lumMod val="75000"/>
                  </a:schemeClr>
                </a:solidFill>
                <a:latin typeface="Times New Roman" panose="02020603050405020304" pitchFamily="18" charset="0"/>
                <a:cs typeface="Times New Roman" panose="02020603050405020304" pitchFamily="18" charset="0"/>
              </a:rPr>
              <a:t>dislodgable</a:t>
            </a:r>
            <a:r>
              <a:rPr lang="en-US" sz="2200" b="1" dirty="0">
                <a:solidFill>
                  <a:schemeClr val="accent1">
                    <a:lumMod val="75000"/>
                  </a:schemeClr>
                </a:solidFill>
                <a:latin typeface="Times New Roman" panose="02020603050405020304" pitchFamily="18" charset="0"/>
                <a:cs typeface="Times New Roman" panose="02020603050405020304" pitchFamily="18" charset="0"/>
              </a:rPr>
              <a:t> residue of imidacloprid on flowers purchased in a garden </a:t>
            </a:r>
            <a:r>
              <a:rPr lang="en-US" sz="2200" b="1" dirty="0" smtClean="0">
                <a:solidFill>
                  <a:schemeClr val="accent1">
                    <a:lumMod val="75000"/>
                  </a:schemeClr>
                </a:solidFill>
                <a:latin typeface="Times New Roman" panose="02020603050405020304" pitchFamily="18" charset="0"/>
                <a:cs typeface="Times New Roman" panose="02020603050405020304" pitchFamily="18" charset="0"/>
              </a:rPr>
              <a:t>if the </a:t>
            </a:r>
            <a:r>
              <a:rPr lang="en-US" sz="2200" b="1" dirty="0">
                <a:solidFill>
                  <a:schemeClr val="accent1">
                    <a:lumMod val="75000"/>
                  </a:schemeClr>
                </a:solidFill>
                <a:latin typeface="Times New Roman" panose="02020603050405020304" pitchFamily="18" charset="0"/>
                <a:cs typeface="Times New Roman" panose="02020603050405020304" pitchFamily="18" charset="0"/>
              </a:rPr>
              <a:t>flowers  received a foliar spray of imidacloprid at 1, 2 and 4 weeks prior to the shipping </a:t>
            </a:r>
            <a:r>
              <a:rPr lang="en-US" sz="2200" b="1" dirty="0" smtClean="0">
                <a:solidFill>
                  <a:schemeClr val="accent1">
                    <a:lumMod val="75000"/>
                  </a:schemeClr>
                </a:solidFill>
                <a:latin typeface="Times New Roman" panose="02020603050405020304" pitchFamily="18" charset="0"/>
                <a:cs typeface="Times New Roman" panose="02020603050405020304" pitchFamily="18" charset="0"/>
              </a:rPr>
              <a:t>date.  </a:t>
            </a:r>
          </a:p>
          <a:p>
            <a:pPr marL="457200" lvl="0" indent="-457200">
              <a:buFont typeface="Arial" panose="020B0604020202020204" pitchFamily="34" charset="0"/>
              <a:buAutoNum type="arabicPeriod"/>
            </a:pPr>
            <a:endParaRPr lang="en-US" sz="2200" b="1" dirty="0">
              <a:solidFill>
                <a:schemeClr val="accent1">
                  <a:lumMod val="75000"/>
                </a:schemeClr>
              </a:solidFill>
              <a:latin typeface="Times New Roman" panose="02020603050405020304" pitchFamily="18" charset="0"/>
              <a:cs typeface="Times New Roman" panose="02020603050405020304" pitchFamily="18" charset="0"/>
            </a:endParaRPr>
          </a:p>
          <a:p>
            <a:pPr marL="457200" lvl="0" indent="-457200">
              <a:buAutoNum type="arabicPeriod" startAt="3"/>
            </a:pPr>
            <a:r>
              <a:rPr lang="en-US" sz="2200" b="1" dirty="0" smtClean="0">
                <a:solidFill>
                  <a:schemeClr val="accent1">
                    <a:lumMod val="75000"/>
                  </a:schemeClr>
                </a:solidFill>
                <a:latin typeface="Times New Roman" panose="02020603050405020304" pitchFamily="18" charset="0"/>
                <a:cs typeface="Times New Roman" panose="02020603050405020304" pitchFamily="18" charset="0"/>
              </a:rPr>
              <a:t>Determine </a:t>
            </a:r>
            <a:r>
              <a:rPr lang="en-US" sz="2200" b="1" dirty="0">
                <a:solidFill>
                  <a:schemeClr val="accent1">
                    <a:lumMod val="75000"/>
                  </a:schemeClr>
                </a:solidFill>
                <a:latin typeface="Times New Roman" panose="02020603050405020304" pitchFamily="18" charset="0"/>
                <a:cs typeface="Times New Roman" panose="02020603050405020304" pitchFamily="18" charset="0"/>
              </a:rPr>
              <a:t>the impact of an imidacloprid soil drench </a:t>
            </a:r>
            <a:r>
              <a:rPr lang="en-US" sz="2200" b="1" dirty="0" smtClean="0">
                <a:solidFill>
                  <a:schemeClr val="accent1">
                    <a:lumMod val="75000"/>
                  </a:schemeClr>
                </a:solidFill>
                <a:latin typeface="Times New Roman" panose="02020603050405020304" pitchFamily="18" charset="0"/>
                <a:cs typeface="Times New Roman" panose="02020603050405020304" pitchFamily="18" charset="0"/>
              </a:rPr>
              <a:t>applied  around </a:t>
            </a:r>
            <a:r>
              <a:rPr lang="en-US" sz="2200" b="1" dirty="0">
                <a:solidFill>
                  <a:schemeClr val="accent1">
                    <a:lumMod val="75000"/>
                  </a:schemeClr>
                </a:solidFill>
                <a:latin typeface="Times New Roman" panose="02020603050405020304" pitchFamily="18" charset="0"/>
                <a:cs typeface="Times New Roman" panose="02020603050405020304" pitchFamily="18" charset="0"/>
              </a:rPr>
              <a:t>the base of </a:t>
            </a:r>
            <a:r>
              <a:rPr lang="en-US" sz="2200" b="1" i="1" dirty="0" err="1">
                <a:solidFill>
                  <a:schemeClr val="accent1">
                    <a:lumMod val="75000"/>
                  </a:schemeClr>
                </a:solidFill>
                <a:latin typeface="Times New Roman" panose="02020603050405020304" pitchFamily="18" charset="0"/>
                <a:cs typeface="Times New Roman" panose="02020603050405020304" pitchFamily="18" charset="0"/>
              </a:rPr>
              <a:t>Tilia</a:t>
            </a:r>
            <a:r>
              <a:rPr lang="en-US" sz="2200" b="1" dirty="0">
                <a:solidFill>
                  <a:schemeClr val="accent1">
                    <a:lumMod val="75000"/>
                  </a:schemeClr>
                </a:solidFill>
                <a:latin typeface="Times New Roman" panose="02020603050405020304" pitchFamily="18" charset="0"/>
                <a:cs typeface="Times New Roman" panose="02020603050405020304" pitchFamily="18" charset="0"/>
              </a:rPr>
              <a:t> trees after petal-fall on bumble </a:t>
            </a:r>
            <a:r>
              <a:rPr lang="en-US" sz="2200" b="1" dirty="0" smtClean="0">
                <a:solidFill>
                  <a:schemeClr val="accent1">
                    <a:lumMod val="75000"/>
                  </a:schemeClr>
                </a:solidFill>
                <a:latin typeface="Times New Roman" panose="02020603050405020304" pitchFamily="18" charset="0"/>
                <a:cs typeface="Times New Roman" panose="02020603050405020304" pitchFamily="18" charset="0"/>
              </a:rPr>
              <a:t>bees </a:t>
            </a:r>
            <a:r>
              <a:rPr lang="en-US" sz="2200" b="1" dirty="0">
                <a:solidFill>
                  <a:schemeClr val="accent1">
                    <a:lumMod val="75000"/>
                  </a:schemeClr>
                </a:solidFill>
                <a:latin typeface="Times New Roman" panose="02020603050405020304" pitchFamily="18" charset="0"/>
                <a:cs typeface="Times New Roman" panose="02020603050405020304" pitchFamily="18" charset="0"/>
              </a:rPr>
              <a:t>the following year</a:t>
            </a:r>
            <a:r>
              <a:rPr lang="en-US" sz="2200" b="1" dirty="0" smtClean="0">
                <a:solidFill>
                  <a:schemeClr val="accent1">
                    <a:lumMod val="75000"/>
                  </a:schemeClr>
                </a:solidFill>
                <a:latin typeface="Times New Roman" panose="02020603050405020304" pitchFamily="18" charset="0"/>
                <a:cs typeface="Times New Roman" panose="02020603050405020304" pitchFamily="18" charset="0"/>
              </a:rPr>
              <a:t>.</a:t>
            </a:r>
            <a:endParaRPr lang="en-US" sz="2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8903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mitley\Desktop\neonics and bees\Emergency GREEEN proposal 3-6-14\2014 emergency GREEEN proposal\2014 results\bee observation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17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400" y="381000"/>
            <a:ext cx="2514600" cy="2308324"/>
          </a:xfrm>
          <a:prstGeom prst="rect">
            <a:avLst/>
          </a:prstGeom>
          <a:noFill/>
        </p:spPr>
        <p:txBody>
          <a:bodyPr wrap="square" rtlCol="0">
            <a:spAutoFit/>
          </a:bodyPr>
          <a:lstStyle/>
          <a:p>
            <a:pPr algn="ctr"/>
            <a:r>
              <a:rPr lang="en-US" sz="2400" b="1" dirty="0" smtClean="0">
                <a:solidFill>
                  <a:schemeClr val="bg1"/>
                </a:solidFill>
              </a:rPr>
              <a:t>Experiment I: </a:t>
            </a:r>
          </a:p>
          <a:p>
            <a:pPr algn="ctr"/>
            <a:endParaRPr lang="en-US" sz="2400" b="1" dirty="0" smtClean="0">
              <a:solidFill>
                <a:schemeClr val="bg1"/>
              </a:solidFill>
            </a:endParaRPr>
          </a:p>
          <a:p>
            <a:pPr algn="ctr"/>
            <a:r>
              <a:rPr lang="en-US" sz="2400" b="1" dirty="0" smtClean="0">
                <a:solidFill>
                  <a:schemeClr val="bg1"/>
                </a:solidFill>
              </a:rPr>
              <a:t>Imidacloprid applied to hanging baskets as a soil drench  </a:t>
            </a:r>
            <a:endParaRPr lang="en-US" sz="2400" b="1" dirty="0">
              <a:solidFill>
                <a:schemeClr val="bg1"/>
              </a:solidFill>
            </a:endParaRPr>
          </a:p>
        </p:txBody>
      </p:sp>
    </p:spTree>
    <p:extLst>
      <p:ext uri="{BB962C8B-B14F-4D97-AF65-F5344CB8AC3E}">
        <p14:creationId xmlns:p14="http://schemas.microsoft.com/office/powerpoint/2010/main" val="3544417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mitley\Desktop\neonics and bees\Emergency GREEEN proposal 3-6-14\2014 emergency GREEEN proposal\2014 results\Marking bumble bees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53000" y="3639355"/>
            <a:ext cx="3200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457199"/>
            <a:ext cx="7848600" cy="3046988"/>
          </a:xfrm>
          <a:prstGeom prst="rect">
            <a:avLst/>
          </a:prstGeom>
          <a:noFill/>
        </p:spPr>
        <p:txBody>
          <a:bodyPr wrap="square" rtlCol="0">
            <a:spAutoFit/>
          </a:bodyPr>
          <a:lstStyle/>
          <a:p>
            <a:r>
              <a:rPr lang="en-US" sz="2400" b="1" dirty="0" smtClean="0"/>
              <a:t>Methods:</a:t>
            </a:r>
          </a:p>
          <a:p>
            <a:pPr marL="342900" indent="-342900">
              <a:buFont typeface="Arial" panose="020B0604020202020204" pitchFamily="34" charset="0"/>
              <a:buChar char="•"/>
            </a:pPr>
            <a:r>
              <a:rPr lang="en-US" sz="2400" dirty="0" smtClean="0"/>
              <a:t>Hanging baskets were drenched at 4 weeks before shipping</a:t>
            </a:r>
          </a:p>
          <a:p>
            <a:pPr marL="342900" indent="-342900">
              <a:buFont typeface="Arial" panose="020B0604020202020204" pitchFamily="34" charset="0"/>
              <a:buChar char="•"/>
            </a:pPr>
            <a:r>
              <a:rPr lang="en-US" sz="2400" dirty="0" smtClean="0"/>
              <a:t>5 weeks after the drench plants were put in screen cages with colonies of bumble bees</a:t>
            </a:r>
          </a:p>
          <a:p>
            <a:pPr marL="342900" indent="-342900">
              <a:buFont typeface="Arial" panose="020B0604020202020204" pitchFamily="34" charset="0"/>
              <a:buChar char="•"/>
            </a:pPr>
            <a:r>
              <a:rPr lang="en-US" sz="2400" dirty="0" smtClean="0"/>
              <a:t>Bumble bees remained in screen cages for 3 weeks</a:t>
            </a:r>
          </a:p>
          <a:p>
            <a:pPr marL="342900" indent="-342900">
              <a:buFont typeface="Arial" panose="020B0604020202020204" pitchFamily="34" charset="0"/>
              <a:buChar char="•"/>
            </a:pPr>
            <a:r>
              <a:rPr lang="en-US" sz="2400" dirty="0" smtClean="0"/>
              <a:t>Colonies were counted three times, at 1, 3 and 6 weeks after being put in screen cages</a:t>
            </a:r>
          </a:p>
          <a:p>
            <a:pPr marL="342900" indent="-342900">
              <a:buFont typeface="Arial" panose="020B0604020202020204" pitchFamily="34" charset="0"/>
              <a:buChar char="•"/>
            </a:pPr>
            <a:endParaRPr lang="en-US" sz="2400" b="1" dirty="0"/>
          </a:p>
        </p:txBody>
      </p:sp>
      <p:pic>
        <p:nvPicPr>
          <p:cNvPr id="4" name="Picture 2" descr="C:\Users\smitley\Desktop\neonics and bees\Emergency GREEEN proposal 3-6-14\2014 emergency GREEEN proposal\2014 results\bumble bee screen tent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3657600"/>
            <a:ext cx="33528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457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mitley\Desktop\neonics and bees\Emergency GREEEN proposal 3-6-14\2014 emergency GREEEN proposal\2014 results\flwrs and hive in screen tent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9860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mitley\Desktop\neonics and bees\Emergency GREEEN proposal 3-6-14\2014 emergency GREEEN proposal\2014 results\bumble bee screen tent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2043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mitley\Desktop\neonics and bees\Emergency GREEEN proposal 3-6-14\2014 emergency GREEEN proposal\2014 results\Marking bumble bees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304800"/>
            <a:ext cx="4267200" cy="1200329"/>
          </a:xfrm>
          <a:prstGeom prst="rect">
            <a:avLst/>
          </a:prstGeom>
          <a:noFill/>
        </p:spPr>
        <p:txBody>
          <a:bodyPr wrap="square" rtlCol="0">
            <a:spAutoFit/>
          </a:bodyPr>
          <a:lstStyle/>
          <a:p>
            <a:r>
              <a:rPr lang="en-US" sz="2400" dirty="0" smtClean="0">
                <a:solidFill>
                  <a:schemeClr val="tx1">
                    <a:lumMod val="95000"/>
                    <a:lumOff val="5000"/>
                  </a:schemeClr>
                </a:solidFill>
              </a:rPr>
              <a:t>The only way to count bumble bees is to paint each one when it is counted!</a:t>
            </a:r>
            <a:endParaRPr lang="en-US" sz="2400" dirty="0">
              <a:solidFill>
                <a:schemeClr val="tx1">
                  <a:lumMod val="95000"/>
                  <a:lumOff val="5000"/>
                </a:schemeClr>
              </a:solidFill>
            </a:endParaRPr>
          </a:p>
        </p:txBody>
      </p:sp>
      <p:sp>
        <p:nvSpPr>
          <p:cNvPr id="3" name="TextBox 2"/>
          <p:cNvSpPr txBox="1"/>
          <p:nvPr/>
        </p:nvSpPr>
        <p:spPr>
          <a:xfrm>
            <a:off x="6096000" y="6553200"/>
            <a:ext cx="3048000" cy="369332"/>
          </a:xfrm>
          <a:prstGeom prst="rect">
            <a:avLst/>
          </a:prstGeom>
          <a:noFill/>
        </p:spPr>
        <p:txBody>
          <a:bodyPr wrap="square" rtlCol="0">
            <a:spAutoFit/>
          </a:bodyPr>
          <a:lstStyle/>
          <a:p>
            <a:r>
              <a:rPr lang="en-US" dirty="0" smtClean="0"/>
              <a:t>Photo by Cristi Palmer, IR4</a:t>
            </a:r>
            <a:endParaRPr lang="en-US" dirty="0"/>
          </a:p>
        </p:txBody>
      </p:sp>
    </p:spTree>
    <p:extLst>
      <p:ext uri="{BB962C8B-B14F-4D97-AF65-F5344CB8AC3E}">
        <p14:creationId xmlns:p14="http://schemas.microsoft.com/office/powerpoint/2010/main" val="1070359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00600" y="457200"/>
            <a:ext cx="4267200" cy="830997"/>
          </a:xfrm>
          <a:prstGeom prst="rect">
            <a:avLst/>
          </a:prstGeom>
          <a:noFill/>
        </p:spPr>
        <p:txBody>
          <a:bodyPr wrap="square" rtlCol="0">
            <a:spAutoFit/>
          </a:bodyPr>
          <a:lstStyle/>
          <a:p>
            <a:r>
              <a:rPr lang="en-US" sz="2400" b="1" dirty="0" smtClean="0">
                <a:solidFill>
                  <a:schemeClr val="bg1"/>
                </a:solidFill>
              </a:rPr>
              <a:t>Counting  bumble bees in the cold room with a red light</a:t>
            </a:r>
            <a:endParaRPr lang="en-US" sz="2400" b="1" dirty="0">
              <a:solidFill>
                <a:schemeClr val="bg1"/>
              </a:solidFill>
            </a:endParaRPr>
          </a:p>
        </p:txBody>
      </p:sp>
      <p:sp>
        <p:nvSpPr>
          <p:cNvPr id="3" name="TextBox 2"/>
          <p:cNvSpPr txBox="1"/>
          <p:nvPr/>
        </p:nvSpPr>
        <p:spPr>
          <a:xfrm>
            <a:off x="6852557" y="6510440"/>
            <a:ext cx="2324100" cy="369332"/>
          </a:xfrm>
          <a:prstGeom prst="rect">
            <a:avLst/>
          </a:prstGeom>
          <a:noFill/>
        </p:spPr>
        <p:txBody>
          <a:bodyPr wrap="square" rtlCol="0">
            <a:spAutoFit/>
          </a:bodyPr>
          <a:lstStyle/>
          <a:p>
            <a:r>
              <a:rPr lang="en-US" dirty="0" smtClean="0">
                <a:solidFill>
                  <a:schemeClr val="bg1"/>
                </a:solidFill>
              </a:rPr>
              <a:t>Photo by </a:t>
            </a:r>
            <a:r>
              <a:rPr lang="en-US" dirty="0" err="1" smtClean="0">
                <a:solidFill>
                  <a:schemeClr val="bg1"/>
                </a:solidFill>
              </a:rPr>
              <a:t>Cristi</a:t>
            </a:r>
            <a:r>
              <a:rPr lang="en-US" dirty="0">
                <a:solidFill>
                  <a:schemeClr val="bg1"/>
                </a:solidFill>
              </a:rPr>
              <a:t> </a:t>
            </a:r>
            <a:r>
              <a:rPr lang="en-US" dirty="0" smtClean="0">
                <a:solidFill>
                  <a:schemeClr val="bg1"/>
                </a:solidFill>
              </a:rPr>
              <a:t>Palmer</a:t>
            </a:r>
            <a:endParaRPr lang="en-US" dirty="0">
              <a:solidFill>
                <a:schemeClr val="bg1"/>
              </a:solidFill>
            </a:endParaRPr>
          </a:p>
        </p:txBody>
      </p:sp>
    </p:spTree>
    <p:extLst>
      <p:ext uri="{BB962C8B-B14F-4D97-AF65-F5344CB8AC3E}">
        <p14:creationId xmlns:p14="http://schemas.microsoft.com/office/powerpoint/2010/main" val="25724010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07486123"/>
              </p:ext>
            </p:extLst>
          </p:nvPr>
        </p:nvGraphicFramePr>
        <p:xfrm>
          <a:off x="685800" y="1524000"/>
          <a:ext cx="7772400" cy="4345452"/>
        </p:xfrm>
        <a:graphic>
          <a:graphicData uri="http://schemas.openxmlformats.org/drawingml/2006/table">
            <a:tbl>
              <a:tblPr firstRow="1" bandRow="1">
                <a:tableStyleId>{5C22544A-7EE6-4342-B048-85BDC9FD1C3A}</a:tableStyleId>
              </a:tblPr>
              <a:tblGrid>
                <a:gridCol w="1943100"/>
                <a:gridCol w="1943100"/>
                <a:gridCol w="1943100"/>
                <a:gridCol w="1943100"/>
              </a:tblGrid>
              <a:tr h="883920">
                <a:tc>
                  <a:txBody>
                    <a:bodyPr/>
                    <a:lstStyle/>
                    <a:p>
                      <a:pPr algn="l"/>
                      <a:endParaRPr lang="en-US" sz="2400" dirty="0" smtClean="0"/>
                    </a:p>
                    <a:p>
                      <a:pPr algn="l"/>
                      <a:r>
                        <a:rPr lang="en-US" sz="2400" dirty="0" smtClean="0"/>
                        <a:t>Date</a:t>
                      </a:r>
                      <a:endParaRPr lang="en-US" sz="2400" dirty="0"/>
                    </a:p>
                  </a:txBody>
                  <a:tcPr/>
                </a:tc>
                <a:tc>
                  <a:txBody>
                    <a:bodyPr/>
                    <a:lstStyle/>
                    <a:p>
                      <a:pPr algn="ctr"/>
                      <a:endParaRPr lang="en-US" sz="2400" dirty="0" smtClean="0"/>
                    </a:p>
                    <a:p>
                      <a:pPr algn="ctr"/>
                      <a:r>
                        <a:rPr lang="en-US" sz="2400" dirty="0" smtClean="0"/>
                        <a:t>Treatment</a:t>
                      </a:r>
                      <a:endParaRPr lang="en-US" sz="2400" dirty="0"/>
                    </a:p>
                  </a:txBody>
                  <a:tcPr/>
                </a:tc>
                <a:tc>
                  <a:txBody>
                    <a:bodyPr/>
                    <a:lstStyle/>
                    <a:p>
                      <a:pPr algn="ctr"/>
                      <a:r>
                        <a:rPr lang="en-US" sz="2400" dirty="0" smtClean="0"/>
                        <a:t>Number</a:t>
                      </a:r>
                      <a:r>
                        <a:rPr lang="en-US" sz="2400" baseline="0" dirty="0" smtClean="0"/>
                        <a:t> of Bees Counted</a:t>
                      </a:r>
                    </a:p>
                    <a:p>
                      <a:pPr algn="ctr"/>
                      <a:r>
                        <a:rPr lang="en-US" sz="2400" baseline="0" dirty="0" smtClean="0"/>
                        <a:t>Per Colony</a:t>
                      </a:r>
                      <a:endParaRPr lang="en-US" sz="2400" dirty="0"/>
                    </a:p>
                  </a:txBody>
                  <a:tcPr/>
                </a:tc>
                <a:tc>
                  <a:txBody>
                    <a:bodyPr/>
                    <a:lstStyle/>
                    <a:p>
                      <a:pPr algn="ctr"/>
                      <a:r>
                        <a:rPr lang="en-US" sz="2400" dirty="0" smtClean="0"/>
                        <a:t>New Queens</a:t>
                      </a:r>
                      <a:r>
                        <a:rPr lang="en-US" sz="2400" baseline="0" dirty="0" smtClean="0"/>
                        <a:t> Produced</a:t>
                      </a:r>
                    </a:p>
                    <a:p>
                      <a:pPr algn="ctr"/>
                      <a:r>
                        <a:rPr lang="en-US" sz="2400" baseline="0" dirty="0" smtClean="0"/>
                        <a:t>Per Colony</a:t>
                      </a:r>
                      <a:endParaRPr lang="en-US" sz="2400" dirty="0"/>
                    </a:p>
                  </a:txBody>
                  <a:tcPr/>
                </a:tc>
              </a:tr>
              <a:tr h="526122">
                <a:tc>
                  <a:txBody>
                    <a:bodyPr/>
                    <a:lstStyle/>
                    <a:p>
                      <a:pPr algn="l"/>
                      <a:r>
                        <a:rPr lang="en-US" sz="2400" dirty="0" smtClean="0"/>
                        <a:t>July</a:t>
                      </a:r>
                      <a:r>
                        <a:rPr lang="en-US" sz="2400" baseline="0" dirty="0" smtClean="0"/>
                        <a:t> 14</a:t>
                      </a:r>
                      <a:endParaRPr lang="en-US" sz="2400" dirty="0"/>
                    </a:p>
                  </a:txBody>
                  <a:tcPr/>
                </a:tc>
                <a:tc>
                  <a:txBody>
                    <a:bodyPr/>
                    <a:lstStyle/>
                    <a:p>
                      <a:pPr algn="ctr"/>
                      <a:r>
                        <a:rPr lang="en-US" sz="2400" dirty="0" smtClean="0"/>
                        <a:t>Imidacloprid </a:t>
                      </a:r>
                      <a:endParaRPr lang="en-US" sz="2400" dirty="0"/>
                    </a:p>
                  </a:txBody>
                  <a:tcPr/>
                </a:tc>
                <a:tc>
                  <a:txBody>
                    <a:bodyPr/>
                    <a:lstStyle/>
                    <a:p>
                      <a:pPr algn="ctr"/>
                      <a:r>
                        <a:rPr lang="en-US" sz="2400" dirty="0" smtClean="0"/>
                        <a:t>105</a:t>
                      </a:r>
                      <a:endParaRPr lang="en-US" sz="2400" dirty="0"/>
                    </a:p>
                  </a:txBody>
                  <a:tcPr/>
                </a:tc>
                <a:tc>
                  <a:txBody>
                    <a:bodyPr/>
                    <a:lstStyle/>
                    <a:p>
                      <a:pPr algn="ctr"/>
                      <a:endParaRPr lang="en-US" sz="2400"/>
                    </a:p>
                  </a:txBody>
                  <a:tcPr/>
                </a:tc>
              </a:tr>
              <a:tr h="526122">
                <a:tc>
                  <a:txBody>
                    <a:bodyPr/>
                    <a:lstStyle/>
                    <a:p>
                      <a:pPr algn="l"/>
                      <a:r>
                        <a:rPr lang="en-US" sz="2400" dirty="0" smtClean="0"/>
                        <a:t>July 14</a:t>
                      </a:r>
                      <a:endParaRPr lang="en-US" sz="2400" dirty="0"/>
                    </a:p>
                  </a:txBody>
                  <a:tcPr/>
                </a:tc>
                <a:tc>
                  <a:txBody>
                    <a:bodyPr/>
                    <a:lstStyle/>
                    <a:p>
                      <a:pPr algn="ctr"/>
                      <a:r>
                        <a:rPr lang="en-US" sz="2400" dirty="0" smtClean="0"/>
                        <a:t>Control</a:t>
                      </a:r>
                      <a:endParaRPr lang="en-US" sz="2400" dirty="0"/>
                    </a:p>
                  </a:txBody>
                  <a:tcPr/>
                </a:tc>
                <a:tc>
                  <a:txBody>
                    <a:bodyPr/>
                    <a:lstStyle/>
                    <a:p>
                      <a:pPr algn="ctr"/>
                      <a:r>
                        <a:rPr lang="en-US" sz="2400" dirty="0" smtClean="0"/>
                        <a:t>133</a:t>
                      </a:r>
                      <a:endParaRPr lang="en-US" sz="2400" dirty="0"/>
                    </a:p>
                  </a:txBody>
                  <a:tcPr/>
                </a:tc>
                <a:tc>
                  <a:txBody>
                    <a:bodyPr/>
                    <a:lstStyle/>
                    <a:p>
                      <a:pPr algn="ctr"/>
                      <a:endParaRPr lang="en-US" sz="2400"/>
                    </a:p>
                  </a:txBody>
                  <a:tcPr/>
                </a:tc>
              </a:tr>
              <a:tr h="526122">
                <a:tc>
                  <a:txBody>
                    <a:bodyPr/>
                    <a:lstStyle/>
                    <a:p>
                      <a:pPr algn="l"/>
                      <a:r>
                        <a:rPr lang="en-US" sz="2400" dirty="0" smtClean="0"/>
                        <a:t>July 28</a:t>
                      </a:r>
                      <a:endParaRPr lang="en-US" sz="2400" dirty="0"/>
                    </a:p>
                  </a:txBody>
                  <a:tcPr/>
                </a:tc>
                <a:tc>
                  <a:txBody>
                    <a:bodyPr/>
                    <a:lstStyle/>
                    <a:p>
                      <a:pPr algn="ctr"/>
                      <a:r>
                        <a:rPr lang="en-US" sz="2400" dirty="0" err="1" smtClean="0"/>
                        <a:t>Imidacloprid</a:t>
                      </a:r>
                      <a:endParaRPr lang="en-US" sz="2400" dirty="0"/>
                    </a:p>
                  </a:txBody>
                  <a:tcPr/>
                </a:tc>
                <a:tc>
                  <a:txBody>
                    <a:bodyPr/>
                    <a:lstStyle/>
                    <a:p>
                      <a:pPr algn="ctr"/>
                      <a:r>
                        <a:rPr lang="en-US" sz="2400" dirty="0" smtClean="0"/>
                        <a:t>87</a:t>
                      </a:r>
                      <a:endParaRPr lang="en-US" sz="2400" dirty="0"/>
                    </a:p>
                  </a:txBody>
                  <a:tcPr/>
                </a:tc>
                <a:tc>
                  <a:txBody>
                    <a:bodyPr/>
                    <a:lstStyle/>
                    <a:p>
                      <a:pPr algn="ctr"/>
                      <a:endParaRPr lang="en-US" sz="2400"/>
                    </a:p>
                  </a:txBody>
                  <a:tcPr/>
                </a:tc>
              </a:tr>
              <a:tr h="526122">
                <a:tc>
                  <a:txBody>
                    <a:bodyPr/>
                    <a:lstStyle/>
                    <a:p>
                      <a:pPr algn="l"/>
                      <a:r>
                        <a:rPr lang="en-US" sz="2400" dirty="0" smtClean="0"/>
                        <a:t>July 28</a:t>
                      </a:r>
                      <a:endParaRPr lang="en-US" sz="2400" dirty="0"/>
                    </a:p>
                  </a:txBody>
                  <a:tcPr/>
                </a:tc>
                <a:tc>
                  <a:txBody>
                    <a:bodyPr/>
                    <a:lstStyle/>
                    <a:p>
                      <a:pPr algn="ctr"/>
                      <a:r>
                        <a:rPr lang="en-US" sz="2400" dirty="0" smtClean="0"/>
                        <a:t>Control</a:t>
                      </a:r>
                      <a:endParaRPr lang="en-US" sz="2400" dirty="0"/>
                    </a:p>
                  </a:txBody>
                  <a:tcPr/>
                </a:tc>
                <a:tc>
                  <a:txBody>
                    <a:bodyPr/>
                    <a:lstStyle/>
                    <a:p>
                      <a:pPr algn="ctr"/>
                      <a:r>
                        <a:rPr lang="en-US" sz="2400" dirty="0" smtClean="0"/>
                        <a:t>96</a:t>
                      </a:r>
                      <a:endParaRPr lang="en-US" sz="2400" dirty="0"/>
                    </a:p>
                  </a:txBody>
                  <a:tcPr/>
                </a:tc>
                <a:tc>
                  <a:txBody>
                    <a:bodyPr/>
                    <a:lstStyle/>
                    <a:p>
                      <a:pPr algn="ctr"/>
                      <a:endParaRPr lang="en-US" sz="2400"/>
                    </a:p>
                  </a:txBody>
                  <a:tcPr/>
                </a:tc>
              </a:tr>
              <a:tr h="526122">
                <a:tc>
                  <a:txBody>
                    <a:bodyPr/>
                    <a:lstStyle/>
                    <a:p>
                      <a:pPr algn="l"/>
                      <a:r>
                        <a:rPr lang="en-US" sz="2400" dirty="0" smtClean="0"/>
                        <a:t>August 18</a:t>
                      </a:r>
                      <a:endParaRPr lang="en-US" sz="2400" dirty="0"/>
                    </a:p>
                  </a:txBody>
                  <a:tcPr/>
                </a:tc>
                <a:tc>
                  <a:txBody>
                    <a:bodyPr/>
                    <a:lstStyle/>
                    <a:p>
                      <a:pPr algn="ctr"/>
                      <a:r>
                        <a:rPr lang="en-US" sz="2400" dirty="0" smtClean="0"/>
                        <a:t>Imidacloprid</a:t>
                      </a:r>
                      <a:endParaRPr lang="en-US" sz="2400" dirty="0"/>
                    </a:p>
                  </a:txBody>
                  <a:tcPr/>
                </a:tc>
                <a:tc>
                  <a:txBody>
                    <a:bodyPr/>
                    <a:lstStyle/>
                    <a:p>
                      <a:pPr algn="ctr"/>
                      <a:r>
                        <a:rPr lang="en-US" sz="2400" dirty="0" smtClean="0"/>
                        <a:t>22</a:t>
                      </a:r>
                      <a:endParaRPr lang="en-US" sz="2400" dirty="0"/>
                    </a:p>
                  </a:txBody>
                  <a:tcPr/>
                </a:tc>
                <a:tc>
                  <a:txBody>
                    <a:bodyPr/>
                    <a:lstStyle/>
                    <a:p>
                      <a:pPr algn="ctr"/>
                      <a:r>
                        <a:rPr lang="en-US" sz="2400" dirty="0" smtClean="0"/>
                        <a:t>0.6</a:t>
                      </a:r>
                      <a:endParaRPr lang="en-US" sz="2400" dirty="0"/>
                    </a:p>
                  </a:txBody>
                  <a:tcPr/>
                </a:tc>
              </a:tr>
              <a:tr h="526122">
                <a:tc>
                  <a:txBody>
                    <a:bodyPr/>
                    <a:lstStyle/>
                    <a:p>
                      <a:pPr algn="l"/>
                      <a:r>
                        <a:rPr lang="en-US" sz="2400" dirty="0" smtClean="0"/>
                        <a:t>August 18</a:t>
                      </a:r>
                      <a:endParaRPr lang="en-US" sz="2400" dirty="0"/>
                    </a:p>
                  </a:txBody>
                  <a:tcPr/>
                </a:tc>
                <a:tc>
                  <a:txBody>
                    <a:bodyPr/>
                    <a:lstStyle/>
                    <a:p>
                      <a:pPr algn="ctr"/>
                      <a:r>
                        <a:rPr lang="en-US" sz="2400" dirty="0" smtClean="0"/>
                        <a:t>Control</a:t>
                      </a:r>
                      <a:endParaRPr lang="en-US" sz="2400" dirty="0"/>
                    </a:p>
                  </a:txBody>
                  <a:tcPr/>
                </a:tc>
                <a:tc>
                  <a:txBody>
                    <a:bodyPr/>
                    <a:lstStyle/>
                    <a:p>
                      <a:pPr algn="ctr"/>
                      <a:r>
                        <a:rPr lang="en-US" sz="2400" dirty="0" smtClean="0"/>
                        <a:t>18</a:t>
                      </a:r>
                      <a:endParaRPr lang="en-US" sz="2400" dirty="0"/>
                    </a:p>
                  </a:txBody>
                  <a:tcPr/>
                </a:tc>
                <a:tc>
                  <a:txBody>
                    <a:bodyPr/>
                    <a:lstStyle/>
                    <a:p>
                      <a:pPr algn="ctr"/>
                      <a:r>
                        <a:rPr lang="en-US" sz="2400" dirty="0" smtClean="0"/>
                        <a:t>1.0</a:t>
                      </a:r>
                      <a:endParaRPr lang="en-US" sz="2400" dirty="0"/>
                    </a:p>
                  </a:txBody>
                  <a:tcPr/>
                </a:tc>
              </a:tr>
            </a:tbl>
          </a:graphicData>
        </a:graphic>
      </p:graphicFrame>
      <p:sp>
        <p:nvSpPr>
          <p:cNvPr id="4" name="TextBox 3"/>
          <p:cNvSpPr txBox="1"/>
          <p:nvPr/>
        </p:nvSpPr>
        <p:spPr>
          <a:xfrm>
            <a:off x="762000" y="533400"/>
            <a:ext cx="7696200" cy="954107"/>
          </a:xfrm>
          <a:prstGeom prst="rect">
            <a:avLst/>
          </a:prstGeom>
          <a:noFill/>
        </p:spPr>
        <p:txBody>
          <a:bodyPr wrap="square" rtlCol="0">
            <a:spAutoFit/>
          </a:bodyPr>
          <a:lstStyle/>
          <a:p>
            <a:pPr algn="ctr"/>
            <a:r>
              <a:rPr lang="en-US" sz="2800" dirty="0" smtClean="0">
                <a:solidFill>
                  <a:schemeClr val="accent1">
                    <a:lumMod val="75000"/>
                  </a:schemeClr>
                </a:solidFill>
              </a:rPr>
              <a:t>Bumble Bees Per Colony After Soil Drench With Imidacloprid or Water (Control)</a:t>
            </a:r>
            <a:endParaRPr lang="en-US" sz="2800" dirty="0">
              <a:solidFill>
                <a:schemeClr val="accent1">
                  <a:lumMod val="75000"/>
                </a:schemeClr>
              </a:solidFill>
            </a:endParaRPr>
          </a:p>
        </p:txBody>
      </p:sp>
    </p:spTree>
    <p:extLst>
      <p:ext uri="{BB962C8B-B14F-4D97-AF65-F5344CB8AC3E}">
        <p14:creationId xmlns:p14="http://schemas.microsoft.com/office/powerpoint/2010/main" val="3235329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mitley\Desktop\neonics and bees\Emergency GREEEN proposal 3-6-14\2014 emergency GREEEN proposal\2014 results\Marking bumble bees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53000" y="4038600"/>
            <a:ext cx="3200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0743" y="228600"/>
            <a:ext cx="7848600" cy="3785652"/>
          </a:xfrm>
          <a:prstGeom prst="rect">
            <a:avLst/>
          </a:prstGeom>
          <a:noFill/>
        </p:spPr>
        <p:txBody>
          <a:bodyPr wrap="square" rtlCol="0">
            <a:spAutoFit/>
          </a:bodyPr>
          <a:lstStyle/>
          <a:p>
            <a:r>
              <a:rPr lang="en-US" sz="2400" b="1" dirty="0" smtClean="0"/>
              <a:t>Results:</a:t>
            </a:r>
          </a:p>
          <a:p>
            <a:pPr marL="342900" indent="-342900">
              <a:buFont typeface="Arial" panose="020B0604020202020204" pitchFamily="34" charset="0"/>
              <a:buChar char="•"/>
            </a:pPr>
            <a:r>
              <a:rPr lang="en-US" sz="2400" dirty="0" smtClean="0"/>
              <a:t>No significant differences in the total number of bees counted on any sample date</a:t>
            </a:r>
          </a:p>
          <a:p>
            <a:pPr marL="342900" indent="-342900">
              <a:buFont typeface="Arial" panose="020B0604020202020204" pitchFamily="34" charset="0"/>
              <a:buChar char="•"/>
            </a:pPr>
            <a:r>
              <a:rPr lang="en-US" sz="2400" dirty="0" smtClean="0"/>
              <a:t>No differences in number of queens produced at the end of the summer</a:t>
            </a:r>
          </a:p>
          <a:p>
            <a:r>
              <a:rPr lang="en-US" sz="2400" b="1" dirty="0" smtClean="0"/>
              <a:t>Problems:</a:t>
            </a:r>
          </a:p>
          <a:p>
            <a:pPr marL="342900" indent="-342900">
              <a:buFont typeface="Arial" panose="020B0604020202020204" pitchFamily="34" charset="0"/>
              <a:buChar char="•"/>
            </a:pPr>
            <a:r>
              <a:rPr lang="en-US" sz="2400" dirty="0" smtClean="0"/>
              <a:t>Poor survival of all colonies </a:t>
            </a:r>
            <a:r>
              <a:rPr lang="en-US" sz="2400" i="1" dirty="0" smtClean="0"/>
              <a:t>after</a:t>
            </a:r>
            <a:r>
              <a:rPr lang="en-US" sz="2400" dirty="0" smtClean="0"/>
              <a:t> being put into the field</a:t>
            </a:r>
          </a:p>
          <a:p>
            <a:r>
              <a:rPr lang="en-US" sz="2400" b="1" dirty="0" smtClean="0"/>
              <a:t>Questions:  </a:t>
            </a:r>
          </a:p>
          <a:p>
            <a:pPr marL="342900" indent="-342900">
              <a:buFont typeface="Arial" panose="020B0604020202020204" pitchFamily="34" charset="0"/>
              <a:buChar char="•"/>
            </a:pPr>
            <a:r>
              <a:rPr lang="en-US" sz="2400" dirty="0" smtClean="0"/>
              <a:t>Are there any </a:t>
            </a:r>
            <a:r>
              <a:rPr lang="en-US" sz="2400" dirty="0" err="1" smtClean="0"/>
              <a:t>sublethal</a:t>
            </a:r>
            <a:r>
              <a:rPr lang="en-US" sz="2400" dirty="0" smtClean="0"/>
              <a:t> effects?</a:t>
            </a:r>
          </a:p>
          <a:p>
            <a:pPr marL="342900" indent="-342900">
              <a:buFont typeface="Arial" panose="020B0604020202020204" pitchFamily="34" charset="0"/>
              <a:buChar char="•"/>
            </a:pPr>
            <a:r>
              <a:rPr lang="en-US" sz="2400" dirty="0" smtClean="0"/>
              <a:t>How important is nutrition (flowers available)</a:t>
            </a:r>
            <a:endParaRPr lang="en-US" sz="2400" dirty="0"/>
          </a:p>
        </p:txBody>
      </p:sp>
      <p:pic>
        <p:nvPicPr>
          <p:cNvPr id="4" name="Picture 2" descr="C:\Users\smitley\Desktop\neonics and bees\Emergency GREEEN proposal 3-6-14\2014 emergency GREEEN proposal\2014 results\bumble bee screen tent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4038600"/>
            <a:ext cx="33528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4013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mitley\Desktop\neonics and bees PP 9-10-14\marigol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28045" y="3048000"/>
            <a:ext cx="4572000"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457200"/>
            <a:ext cx="7848600" cy="2308324"/>
          </a:xfrm>
          <a:prstGeom prst="rect">
            <a:avLst/>
          </a:prstGeom>
          <a:noFill/>
        </p:spPr>
        <p:txBody>
          <a:bodyPr wrap="square" rtlCol="0">
            <a:spAutoFit/>
          </a:bodyPr>
          <a:lstStyle/>
          <a:p>
            <a:r>
              <a:rPr lang="en-US" sz="2400" b="1" dirty="0" smtClean="0"/>
              <a:t>Experiment II</a:t>
            </a:r>
          </a:p>
          <a:p>
            <a:pPr marL="342900" indent="-342900">
              <a:buFont typeface="Arial" panose="020B0604020202020204" pitchFamily="34" charset="0"/>
              <a:buChar char="•"/>
            </a:pPr>
            <a:r>
              <a:rPr lang="en-US" sz="2400" dirty="0" smtClean="0"/>
              <a:t>Determine the last time that foliar sprays can be applied to open flowers, and still be safe for bees</a:t>
            </a:r>
          </a:p>
          <a:p>
            <a:pPr marL="342900" indent="-342900">
              <a:buFont typeface="Arial" panose="020B0604020202020204" pitchFamily="34" charset="0"/>
              <a:buChar char="•"/>
            </a:pPr>
            <a:r>
              <a:rPr lang="en-US" sz="2400" dirty="0" smtClean="0"/>
              <a:t>Flowers were sprayed with </a:t>
            </a:r>
            <a:r>
              <a:rPr lang="en-US" sz="2400" dirty="0" err="1" smtClean="0"/>
              <a:t>imidacloprid</a:t>
            </a:r>
            <a:r>
              <a:rPr lang="en-US" sz="2400" dirty="0" smtClean="0"/>
              <a:t> at 4, 2 and 1 week before shipping.</a:t>
            </a:r>
          </a:p>
          <a:p>
            <a:pPr marL="342900" indent="-342900">
              <a:buFont typeface="Arial" panose="020B0604020202020204" pitchFamily="34" charset="0"/>
              <a:buChar char="•"/>
            </a:pPr>
            <a:r>
              <a:rPr lang="en-US" sz="2400" dirty="0" smtClean="0"/>
              <a:t>Flowers were sampled 1 week after the shipping date</a:t>
            </a:r>
            <a:endParaRPr lang="en-US" sz="2400" dirty="0"/>
          </a:p>
        </p:txBody>
      </p:sp>
    </p:spTree>
    <p:extLst>
      <p:ext uri="{BB962C8B-B14F-4D97-AF65-F5344CB8AC3E}">
        <p14:creationId xmlns:p14="http://schemas.microsoft.com/office/powerpoint/2010/main" val="625123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8077200" cy="4893647"/>
          </a:xfrm>
          <a:prstGeom prst="rect">
            <a:avLst/>
          </a:prstGeom>
          <a:noFill/>
        </p:spPr>
        <p:txBody>
          <a:bodyPr wrap="square" rtlCol="0">
            <a:spAutoFit/>
          </a:bodyPr>
          <a:lstStyle/>
          <a:p>
            <a:r>
              <a:rPr lang="en-US" sz="2400" b="1" dirty="0">
                <a:solidFill>
                  <a:schemeClr val="accent1">
                    <a:lumMod val="75000"/>
                  </a:schemeClr>
                </a:solidFill>
              </a:rPr>
              <a:t>February 7, 2014 </a:t>
            </a:r>
            <a:endParaRPr lang="en-US" sz="2400" b="1" dirty="0" smtClean="0">
              <a:solidFill>
                <a:schemeClr val="accent1">
                  <a:lumMod val="75000"/>
                </a:schemeClr>
              </a:solidFill>
            </a:endParaRPr>
          </a:p>
          <a:p>
            <a:endParaRPr lang="en-US" sz="2400" b="1" dirty="0" smtClean="0"/>
          </a:p>
          <a:p>
            <a:r>
              <a:rPr lang="en-US" sz="2400" b="1" dirty="0" smtClean="0">
                <a:solidFill>
                  <a:schemeClr val="accent6">
                    <a:lumMod val="75000"/>
                  </a:schemeClr>
                </a:solidFill>
              </a:rPr>
              <a:t>Join </a:t>
            </a:r>
            <a:r>
              <a:rPr lang="en-US" sz="2400" b="1" dirty="0">
                <a:solidFill>
                  <a:schemeClr val="accent6">
                    <a:lumMod val="75000"/>
                  </a:schemeClr>
                </a:solidFill>
              </a:rPr>
              <a:t>One of these Five Home Depot ‘Swarms’ </a:t>
            </a:r>
            <a:r>
              <a:rPr lang="en-US" sz="2400" b="1" dirty="0" smtClean="0">
                <a:solidFill>
                  <a:schemeClr val="accent6">
                    <a:lumMod val="75000"/>
                  </a:schemeClr>
                </a:solidFill>
              </a:rPr>
              <a:t>to </a:t>
            </a:r>
            <a:r>
              <a:rPr lang="en-US" sz="2400" b="1" dirty="0">
                <a:solidFill>
                  <a:schemeClr val="accent6">
                    <a:lumMod val="75000"/>
                  </a:schemeClr>
                </a:solidFill>
              </a:rPr>
              <a:t>Help Save the </a:t>
            </a:r>
            <a:r>
              <a:rPr lang="en-US" sz="2400" b="1" dirty="0" smtClean="0">
                <a:solidFill>
                  <a:schemeClr val="accent6">
                    <a:lumMod val="75000"/>
                  </a:schemeClr>
                </a:solidFill>
              </a:rPr>
              <a:t>Bees!   </a:t>
            </a:r>
            <a:r>
              <a:rPr lang="en-US" sz="2400" dirty="0" smtClean="0">
                <a:solidFill>
                  <a:schemeClr val="bg1">
                    <a:lumMod val="50000"/>
                  </a:schemeClr>
                </a:solidFill>
              </a:rPr>
              <a:t>Organic </a:t>
            </a:r>
            <a:r>
              <a:rPr lang="en-US" sz="2400" dirty="0">
                <a:solidFill>
                  <a:schemeClr val="bg1">
                    <a:lumMod val="50000"/>
                  </a:schemeClr>
                </a:solidFill>
              </a:rPr>
              <a:t>Consumers </a:t>
            </a:r>
            <a:r>
              <a:rPr lang="en-US" sz="2400" dirty="0" smtClean="0">
                <a:solidFill>
                  <a:schemeClr val="bg1">
                    <a:lumMod val="50000"/>
                  </a:schemeClr>
                </a:solidFill>
              </a:rPr>
              <a:t>Association</a:t>
            </a:r>
            <a:r>
              <a:rPr lang="en-US" b="1" dirty="0"/>
              <a:t/>
            </a:r>
            <a:br>
              <a:rPr lang="en-US" b="1" dirty="0"/>
            </a:br>
            <a:endParaRPr lang="en-US" dirty="0"/>
          </a:p>
          <a:p>
            <a:r>
              <a:rPr lang="en-US" b="1" dirty="0"/>
              <a:t>For related articles and more information, please visit OCA's </a:t>
            </a:r>
            <a:r>
              <a:rPr lang="en-US" b="1" dirty="0">
                <a:hlinkClick r:id="rId2"/>
              </a:rPr>
              <a:t>Honey Bee Health page</a:t>
            </a:r>
            <a:r>
              <a:rPr lang="en-US" b="1" dirty="0"/>
              <a:t> and our </a:t>
            </a:r>
            <a:r>
              <a:rPr lang="en-US" b="1" dirty="0">
                <a:hlinkClick r:id="rId3"/>
              </a:rPr>
              <a:t>Millions Against Monsanto page</a:t>
            </a:r>
            <a:r>
              <a:rPr lang="en-US" b="1" dirty="0"/>
              <a:t>.</a:t>
            </a:r>
            <a:r>
              <a:rPr lang="en-US" dirty="0"/>
              <a:t/>
            </a:r>
            <a:br>
              <a:rPr lang="en-US" dirty="0"/>
            </a:br>
            <a:r>
              <a:rPr lang="en-US" dirty="0"/>
              <a:t/>
            </a:r>
            <a:br>
              <a:rPr lang="en-US" dirty="0"/>
            </a:br>
            <a:r>
              <a:rPr lang="en-US" dirty="0"/>
              <a:t>If you live in </a:t>
            </a:r>
            <a:r>
              <a:rPr lang="en-US" b="1" dirty="0">
                <a:solidFill>
                  <a:schemeClr val="accent6">
                    <a:lumMod val="75000"/>
                  </a:schemeClr>
                </a:solidFill>
              </a:rPr>
              <a:t>Eugene, Ore</a:t>
            </a:r>
            <a:r>
              <a:rPr lang="en-US" dirty="0"/>
              <a:t>., the </a:t>
            </a:r>
            <a:r>
              <a:rPr lang="en-US" b="1" dirty="0">
                <a:solidFill>
                  <a:schemeClr val="accent6">
                    <a:lumMod val="75000"/>
                  </a:schemeClr>
                </a:solidFill>
              </a:rPr>
              <a:t>Bay Area (Calif.), Minneapolis, Minn., Washington D.C., or Chicago, Ill.,</a:t>
            </a:r>
            <a:r>
              <a:rPr lang="en-US" dirty="0"/>
              <a:t> you’re in luck. You can join activists from the OCA and other bee-friendly groups to help deliver valentines to local Home Depot store managers with this message: “Give Bees Some Love! Stop Selling Bee-Killing Plants!”</a:t>
            </a:r>
            <a:br>
              <a:rPr lang="en-US" dirty="0"/>
            </a:br>
            <a:r>
              <a:rPr lang="en-US" dirty="0"/>
              <a:t>You can </a:t>
            </a:r>
            <a:r>
              <a:rPr lang="en-US" dirty="0">
                <a:hlinkClick r:id="rId4"/>
              </a:rPr>
              <a:t>download</a:t>
            </a:r>
            <a:r>
              <a:rPr lang="en-US" dirty="0"/>
              <a:t> your valentine, and add your own personal message. We even have </a:t>
            </a:r>
            <a:r>
              <a:rPr lang="en-US" dirty="0">
                <a:hlinkClick r:id="rId5"/>
              </a:rPr>
              <a:t>leaflets</a:t>
            </a:r>
            <a:r>
              <a:rPr lang="en-US" dirty="0"/>
              <a:t> you can print and hand out.</a:t>
            </a:r>
            <a:br>
              <a:rPr lang="en-US" dirty="0"/>
            </a:br>
            <a:r>
              <a:rPr lang="en-US" dirty="0"/>
              <a:t/>
            </a:r>
            <a:br>
              <a:rPr lang="en-US" dirty="0"/>
            </a:br>
            <a:endParaRPr lang="en-US" dirty="0"/>
          </a:p>
        </p:txBody>
      </p:sp>
      <p:pic>
        <p:nvPicPr>
          <p:cNvPr id="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90800" y="4724400"/>
            <a:ext cx="3639344" cy="187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8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36394766"/>
              </p:ext>
            </p:extLst>
          </p:nvPr>
        </p:nvGraphicFramePr>
        <p:xfrm>
          <a:off x="381000" y="152400"/>
          <a:ext cx="8229600" cy="6309360"/>
        </p:xfrm>
        <a:graphic>
          <a:graphicData uri="http://schemas.openxmlformats.org/drawingml/2006/table">
            <a:tbl>
              <a:tblPr firstRow="1" bandRow="1">
                <a:tableStyleId>{5C22544A-7EE6-4342-B048-85BDC9FD1C3A}</a:tableStyleId>
              </a:tblPr>
              <a:tblGrid>
                <a:gridCol w="2057400"/>
                <a:gridCol w="2057400"/>
                <a:gridCol w="2057400"/>
                <a:gridCol w="2057400"/>
              </a:tblGrid>
              <a:tr h="523241">
                <a:tc>
                  <a:txBody>
                    <a:bodyPr/>
                    <a:lstStyle/>
                    <a:p>
                      <a:pPr algn="ctr"/>
                      <a:r>
                        <a:rPr lang="en-US" sz="2400" dirty="0" smtClean="0"/>
                        <a:t>Weeks Before Shipping</a:t>
                      </a:r>
                      <a:endParaRPr lang="en-US" sz="2400" dirty="0"/>
                    </a:p>
                  </a:txBody>
                  <a:tcPr/>
                </a:tc>
                <a:tc>
                  <a:txBody>
                    <a:bodyPr/>
                    <a:lstStyle/>
                    <a:p>
                      <a:pPr algn="ctr"/>
                      <a:endParaRPr lang="en-US" sz="2400" dirty="0" smtClean="0"/>
                    </a:p>
                    <a:p>
                      <a:pPr algn="ctr"/>
                      <a:r>
                        <a:rPr lang="en-US" sz="2400" dirty="0" smtClean="0"/>
                        <a:t>Plant Type</a:t>
                      </a:r>
                      <a:endParaRPr lang="en-US" sz="2400" dirty="0"/>
                    </a:p>
                  </a:txBody>
                  <a:tcPr/>
                </a:tc>
                <a:tc>
                  <a:txBody>
                    <a:bodyPr/>
                    <a:lstStyle/>
                    <a:p>
                      <a:pPr algn="ctr"/>
                      <a:r>
                        <a:rPr lang="en-US" sz="2400" dirty="0" smtClean="0"/>
                        <a:t>Olefin </a:t>
                      </a:r>
                    </a:p>
                    <a:p>
                      <a:pPr algn="ctr"/>
                      <a:r>
                        <a:rPr lang="en-US" sz="2400" dirty="0" smtClean="0"/>
                        <a:t>(ppb)</a:t>
                      </a:r>
                      <a:endParaRPr lang="en-US" sz="2400" dirty="0"/>
                    </a:p>
                  </a:txBody>
                  <a:tcPr/>
                </a:tc>
                <a:tc>
                  <a:txBody>
                    <a:bodyPr/>
                    <a:lstStyle/>
                    <a:p>
                      <a:pPr algn="ctr"/>
                      <a:r>
                        <a:rPr lang="en-US" sz="2400" dirty="0" smtClean="0"/>
                        <a:t>Imidacloprid (ppb)</a:t>
                      </a:r>
                      <a:endParaRPr lang="en-US" sz="2400" dirty="0"/>
                    </a:p>
                  </a:txBody>
                  <a:tcPr/>
                </a:tc>
              </a:tr>
              <a:tr h="370840">
                <a:tc>
                  <a:txBody>
                    <a:bodyPr/>
                    <a:lstStyle/>
                    <a:p>
                      <a:pPr algn="ctr"/>
                      <a:r>
                        <a:rPr lang="en-US" sz="2400" dirty="0" smtClean="0"/>
                        <a:t>1</a:t>
                      </a:r>
                      <a:endParaRPr lang="en-US" sz="2400" dirty="0"/>
                    </a:p>
                  </a:txBody>
                  <a:tcPr/>
                </a:tc>
                <a:tc>
                  <a:txBody>
                    <a:bodyPr/>
                    <a:lstStyle/>
                    <a:p>
                      <a:pPr algn="ctr"/>
                      <a:r>
                        <a:rPr lang="en-US" sz="2400" dirty="0" err="1" smtClean="0"/>
                        <a:t>Portulaca</a:t>
                      </a:r>
                      <a:endParaRPr lang="en-US" sz="2400" dirty="0"/>
                    </a:p>
                  </a:txBody>
                  <a:tcPr/>
                </a:tc>
                <a:tc>
                  <a:txBody>
                    <a:bodyPr/>
                    <a:lstStyle/>
                    <a:p>
                      <a:pPr algn="ctr"/>
                      <a:r>
                        <a:rPr lang="en-US" sz="2400" dirty="0" smtClean="0"/>
                        <a:t>70</a:t>
                      </a:r>
                      <a:endParaRPr lang="en-US" sz="2400" dirty="0"/>
                    </a:p>
                  </a:txBody>
                  <a:tcPr/>
                </a:tc>
                <a:tc>
                  <a:txBody>
                    <a:bodyPr/>
                    <a:lstStyle/>
                    <a:p>
                      <a:pPr algn="ctr"/>
                      <a:r>
                        <a:rPr lang="en-US" sz="2400" dirty="0" smtClean="0"/>
                        <a:t>110*</a:t>
                      </a:r>
                      <a:endParaRPr lang="en-US" sz="2400" dirty="0"/>
                    </a:p>
                  </a:txBody>
                  <a:tcPr/>
                </a:tc>
              </a:tr>
              <a:tr h="370840">
                <a:tc>
                  <a:txBody>
                    <a:bodyPr/>
                    <a:lstStyle/>
                    <a:p>
                      <a:pPr algn="ctr"/>
                      <a:r>
                        <a:rPr lang="en-US" sz="2400" dirty="0" smtClean="0"/>
                        <a:t>1</a:t>
                      </a:r>
                      <a:endParaRPr lang="en-US" sz="2400" dirty="0"/>
                    </a:p>
                  </a:txBody>
                  <a:tcPr/>
                </a:tc>
                <a:tc>
                  <a:txBody>
                    <a:bodyPr/>
                    <a:lstStyle/>
                    <a:p>
                      <a:pPr algn="ctr"/>
                      <a:r>
                        <a:rPr lang="en-US" sz="2400" dirty="0" smtClean="0"/>
                        <a:t>Verbena </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70</a:t>
                      </a:r>
                      <a:endParaRPr lang="en-US" sz="2400" dirty="0"/>
                    </a:p>
                  </a:txBody>
                  <a:tcPr/>
                </a:tc>
              </a:tr>
              <a:tr h="370840">
                <a:tc>
                  <a:txBody>
                    <a:bodyPr/>
                    <a:lstStyle/>
                    <a:p>
                      <a:pPr algn="ctr"/>
                      <a:r>
                        <a:rPr lang="en-US" sz="2400" dirty="0" smtClean="0"/>
                        <a:t>1</a:t>
                      </a:r>
                      <a:endParaRPr lang="en-US" sz="2400" dirty="0"/>
                    </a:p>
                  </a:txBody>
                  <a:tcPr/>
                </a:tc>
                <a:tc>
                  <a:txBody>
                    <a:bodyPr/>
                    <a:lstStyle/>
                    <a:p>
                      <a:pPr algn="ctr"/>
                      <a:r>
                        <a:rPr lang="en-US" sz="2400" dirty="0" smtClean="0"/>
                        <a:t>Salvia</a:t>
                      </a:r>
                      <a:endParaRPr lang="en-US" sz="2400" dirty="0"/>
                    </a:p>
                  </a:txBody>
                  <a:tcPr/>
                </a:tc>
                <a:tc>
                  <a:txBody>
                    <a:bodyPr/>
                    <a:lstStyle/>
                    <a:p>
                      <a:pPr algn="ctr"/>
                      <a:r>
                        <a:rPr lang="en-US" sz="2400" dirty="0" smtClean="0"/>
                        <a:t>20</a:t>
                      </a:r>
                      <a:endParaRPr lang="en-US" sz="2400" dirty="0"/>
                    </a:p>
                  </a:txBody>
                  <a:tcPr/>
                </a:tc>
                <a:tc>
                  <a:txBody>
                    <a:bodyPr/>
                    <a:lstStyle/>
                    <a:p>
                      <a:pPr algn="ctr"/>
                      <a:r>
                        <a:rPr lang="en-US" sz="2400" dirty="0" smtClean="0"/>
                        <a:t>200</a:t>
                      </a:r>
                      <a:endParaRPr lang="en-US" sz="2400" dirty="0"/>
                    </a:p>
                  </a:txBody>
                  <a:tcPr/>
                </a:tc>
              </a:tr>
              <a:tr h="370840">
                <a:tc>
                  <a:txBody>
                    <a:bodyPr/>
                    <a:lstStyle/>
                    <a:p>
                      <a:pPr algn="ctr"/>
                      <a:r>
                        <a:rPr lang="en-US" sz="2400" dirty="0" smtClean="0"/>
                        <a:t>1</a:t>
                      </a:r>
                      <a:endParaRPr lang="en-US" sz="2400" dirty="0"/>
                    </a:p>
                  </a:txBody>
                  <a:tcPr/>
                </a:tc>
                <a:tc>
                  <a:txBody>
                    <a:bodyPr/>
                    <a:lstStyle/>
                    <a:p>
                      <a:pPr algn="ctr"/>
                      <a:r>
                        <a:rPr lang="en-US" sz="2400" dirty="0" smtClean="0"/>
                        <a:t>Marigold</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0.6</a:t>
                      </a:r>
                      <a:endParaRPr lang="en-US" sz="2400" dirty="0"/>
                    </a:p>
                  </a:txBody>
                  <a:tcPr/>
                </a:tc>
              </a:tr>
              <a:tr h="370840">
                <a:tc>
                  <a:txBody>
                    <a:bodyPr/>
                    <a:lstStyle/>
                    <a:p>
                      <a:pPr algn="ctr"/>
                      <a:r>
                        <a:rPr lang="en-US" sz="2400" dirty="0" smtClean="0"/>
                        <a:t>2</a:t>
                      </a:r>
                      <a:endParaRPr lang="en-US" sz="2400" dirty="0"/>
                    </a:p>
                  </a:txBody>
                  <a:tcPr/>
                </a:tc>
                <a:tc>
                  <a:txBody>
                    <a:bodyPr/>
                    <a:lstStyle/>
                    <a:p>
                      <a:pPr algn="ctr"/>
                      <a:r>
                        <a:rPr lang="en-US" sz="2400" dirty="0" err="1" smtClean="0"/>
                        <a:t>Portulaca</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r h="370840">
                <a:tc>
                  <a:txBody>
                    <a:bodyPr/>
                    <a:lstStyle/>
                    <a:p>
                      <a:pPr algn="ctr"/>
                      <a:r>
                        <a:rPr lang="en-US" sz="2400" dirty="0" smtClean="0"/>
                        <a:t>2</a:t>
                      </a:r>
                      <a:endParaRPr lang="en-US" sz="2400" dirty="0"/>
                    </a:p>
                  </a:txBody>
                  <a:tcPr/>
                </a:tc>
                <a:tc>
                  <a:txBody>
                    <a:bodyPr/>
                    <a:lstStyle/>
                    <a:p>
                      <a:pPr algn="ctr"/>
                      <a:r>
                        <a:rPr lang="en-US" sz="2400" dirty="0" smtClean="0"/>
                        <a:t>Verbena</a:t>
                      </a:r>
                      <a:endParaRPr lang="en-US" sz="2400" dirty="0"/>
                    </a:p>
                  </a:txBody>
                  <a:tcPr/>
                </a:tc>
                <a:tc>
                  <a:txBody>
                    <a:bodyPr/>
                    <a:lstStyle/>
                    <a:p>
                      <a:pPr algn="ctr"/>
                      <a:r>
                        <a:rPr lang="en-US" sz="2400" dirty="0" smtClean="0"/>
                        <a:t>30</a:t>
                      </a:r>
                      <a:endParaRPr lang="en-US" sz="2400" dirty="0"/>
                    </a:p>
                  </a:txBody>
                  <a:tcPr/>
                </a:tc>
                <a:tc>
                  <a:txBody>
                    <a:bodyPr/>
                    <a:lstStyle/>
                    <a:p>
                      <a:pPr algn="ctr"/>
                      <a:r>
                        <a:rPr lang="en-US" sz="2400" dirty="0" smtClean="0"/>
                        <a:t>430</a:t>
                      </a:r>
                      <a:endParaRPr lang="en-US" sz="2400" dirty="0"/>
                    </a:p>
                  </a:txBody>
                  <a:tcPr/>
                </a:tc>
              </a:tr>
              <a:tr h="370840">
                <a:tc>
                  <a:txBody>
                    <a:bodyPr/>
                    <a:lstStyle/>
                    <a:p>
                      <a:pPr algn="ctr"/>
                      <a:r>
                        <a:rPr lang="en-US" sz="2400" dirty="0" smtClean="0"/>
                        <a:t>2</a:t>
                      </a:r>
                      <a:endParaRPr lang="en-US" sz="2400" dirty="0"/>
                    </a:p>
                  </a:txBody>
                  <a:tcPr/>
                </a:tc>
                <a:tc>
                  <a:txBody>
                    <a:bodyPr/>
                    <a:lstStyle/>
                    <a:p>
                      <a:pPr algn="ctr"/>
                      <a:r>
                        <a:rPr lang="en-US" sz="2400" dirty="0" smtClean="0"/>
                        <a:t>Salvia</a:t>
                      </a:r>
                      <a:endParaRPr lang="en-US" sz="2400" dirty="0"/>
                    </a:p>
                  </a:txBody>
                  <a:tcPr/>
                </a:tc>
                <a:tc>
                  <a:txBody>
                    <a:bodyPr/>
                    <a:lstStyle/>
                    <a:p>
                      <a:pPr algn="ctr"/>
                      <a:r>
                        <a:rPr lang="en-US" sz="2400" dirty="0" smtClean="0"/>
                        <a:t>30</a:t>
                      </a:r>
                      <a:endParaRPr lang="en-US" sz="2400" dirty="0"/>
                    </a:p>
                  </a:txBody>
                  <a:tcPr/>
                </a:tc>
                <a:tc>
                  <a:txBody>
                    <a:bodyPr/>
                    <a:lstStyle/>
                    <a:p>
                      <a:pPr algn="ctr"/>
                      <a:r>
                        <a:rPr lang="en-US" sz="2400" dirty="0" smtClean="0"/>
                        <a:t>0</a:t>
                      </a:r>
                      <a:endParaRPr lang="en-US" sz="2400" dirty="0"/>
                    </a:p>
                  </a:txBody>
                  <a:tcPr/>
                </a:tc>
              </a:tr>
              <a:tr h="370840">
                <a:tc>
                  <a:txBody>
                    <a:bodyPr/>
                    <a:lstStyle/>
                    <a:p>
                      <a:pPr algn="ctr"/>
                      <a:r>
                        <a:rPr lang="en-US" sz="2400" dirty="0" smtClean="0"/>
                        <a:t>2</a:t>
                      </a:r>
                      <a:endParaRPr lang="en-US" sz="2400" dirty="0"/>
                    </a:p>
                  </a:txBody>
                  <a:tcPr/>
                </a:tc>
                <a:tc>
                  <a:txBody>
                    <a:bodyPr/>
                    <a:lstStyle/>
                    <a:p>
                      <a:pPr algn="ctr"/>
                      <a:r>
                        <a:rPr lang="en-US" sz="2400" dirty="0" smtClean="0"/>
                        <a:t>Marigold</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r h="370840">
                <a:tc>
                  <a:txBody>
                    <a:bodyPr/>
                    <a:lstStyle/>
                    <a:p>
                      <a:pPr algn="ctr"/>
                      <a:r>
                        <a:rPr lang="en-US" sz="2400" dirty="0" smtClean="0"/>
                        <a:t>4</a:t>
                      </a:r>
                      <a:endParaRPr lang="en-US" sz="2400" dirty="0"/>
                    </a:p>
                  </a:txBody>
                  <a:tcPr/>
                </a:tc>
                <a:tc>
                  <a:txBody>
                    <a:bodyPr/>
                    <a:lstStyle/>
                    <a:p>
                      <a:pPr algn="ctr"/>
                      <a:r>
                        <a:rPr lang="en-US" sz="2400" dirty="0" err="1" smtClean="0"/>
                        <a:t>Portulaca</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r h="370840">
                <a:tc>
                  <a:txBody>
                    <a:bodyPr/>
                    <a:lstStyle/>
                    <a:p>
                      <a:pPr algn="ctr"/>
                      <a:r>
                        <a:rPr lang="en-US" sz="2400" dirty="0" smtClean="0"/>
                        <a:t>4</a:t>
                      </a:r>
                      <a:endParaRPr lang="en-US" sz="2400" dirty="0"/>
                    </a:p>
                  </a:txBody>
                  <a:tcPr/>
                </a:tc>
                <a:tc>
                  <a:txBody>
                    <a:bodyPr/>
                    <a:lstStyle/>
                    <a:p>
                      <a:pPr algn="ctr"/>
                      <a:r>
                        <a:rPr lang="en-US" sz="2400" dirty="0" smtClean="0"/>
                        <a:t>Verbena</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r h="370840">
                <a:tc>
                  <a:txBody>
                    <a:bodyPr/>
                    <a:lstStyle/>
                    <a:p>
                      <a:pPr algn="ctr"/>
                      <a:r>
                        <a:rPr lang="en-US" sz="2400" dirty="0" smtClean="0"/>
                        <a:t>4</a:t>
                      </a:r>
                      <a:endParaRPr lang="en-US" sz="2400" dirty="0"/>
                    </a:p>
                  </a:txBody>
                  <a:tcPr/>
                </a:tc>
                <a:tc>
                  <a:txBody>
                    <a:bodyPr/>
                    <a:lstStyle/>
                    <a:p>
                      <a:pPr algn="ctr"/>
                      <a:r>
                        <a:rPr lang="en-US" sz="2400" dirty="0" smtClean="0"/>
                        <a:t>Salvia</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r h="370840">
                <a:tc>
                  <a:txBody>
                    <a:bodyPr/>
                    <a:lstStyle/>
                    <a:p>
                      <a:pPr algn="ctr"/>
                      <a:r>
                        <a:rPr lang="en-US" sz="2400" dirty="0" smtClean="0"/>
                        <a:t>4</a:t>
                      </a:r>
                      <a:endParaRPr lang="en-US" sz="2400" dirty="0"/>
                    </a:p>
                  </a:txBody>
                  <a:tcPr/>
                </a:tc>
                <a:tc>
                  <a:txBody>
                    <a:bodyPr/>
                    <a:lstStyle/>
                    <a:p>
                      <a:pPr algn="ctr"/>
                      <a:r>
                        <a:rPr lang="en-US" sz="2400" dirty="0" smtClean="0"/>
                        <a:t>Marigold</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0</a:t>
                      </a:r>
                      <a:endParaRPr lang="en-US" sz="2400" dirty="0"/>
                    </a:p>
                  </a:txBody>
                  <a:tcPr/>
                </a:tc>
              </a:tr>
            </a:tbl>
          </a:graphicData>
        </a:graphic>
      </p:graphicFrame>
      <p:sp>
        <p:nvSpPr>
          <p:cNvPr id="3" name="TextBox 2"/>
          <p:cNvSpPr txBox="1"/>
          <p:nvPr/>
        </p:nvSpPr>
        <p:spPr>
          <a:xfrm>
            <a:off x="381000" y="6477000"/>
            <a:ext cx="3810000" cy="369332"/>
          </a:xfrm>
          <a:prstGeom prst="rect">
            <a:avLst/>
          </a:prstGeom>
          <a:noFill/>
        </p:spPr>
        <p:txBody>
          <a:bodyPr wrap="square" rtlCol="0">
            <a:spAutoFit/>
          </a:bodyPr>
          <a:lstStyle/>
          <a:p>
            <a:r>
              <a:rPr lang="en-US" dirty="0" smtClean="0"/>
              <a:t>*Data are means of 10 replications</a:t>
            </a:r>
            <a:endParaRPr lang="en-US" dirty="0"/>
          </a:p>
        </p:txBody>
      </p:sp>
    </p:spTree>
    <p:extLst>
      <p:ext uri="{BB962C8B-B14F-4D97-AF65-F5344CB8AC3E}">
        <p14:creationId xmlns:p14="http://schemas.microsoft.com/office/powerpoint/2010/main" val="25775140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60444"/>
            <a:ext cx="7162800" cy="5262979"/>
          </a:xfrm>
          <a:prstGeom prst="rect">
            <a:avLst/>
          </a:prstGeom>
          <a:noFill/>
        </p:spPr>
        <p:txBody>
          <a:bodyPr wrap="square" rtlCol="0">
            <a:spAutoFit/>
          </a:bodyPr>
          <a:lstStyle/>
          <a:p>
            <a:r>
              <a:rPr lang="en-US" sz="2400" b="1" dirty="0" smtClean="0"/>
              <a:t>Results of Experiment II</a:t>
            </a:r>
            <a:endParaRPr lang="en-US" sz="2400" b="1" dirty="0"/>
          </a:p>
          <a:p>
            <a:pPr marL="342900" indent="-342900">
              <a:buFont typeface="Arial" panose="020B0604020202020204" pitchFamily="34" charset="0"/>
              <a:buChar char="•"/>
            </a:pPr>
            <a:r>
              <a:rPr lang="en-US" sz="2400" dirty="0" err="1" smtClean="0"/>
              <a:t>Dislodgable</a:t>
            </a:r>
            <a:r>
              <a:rPr lang="en-US" sz="2400" dirty="0" smtClean="0"/>
              <a:t> residues were measured on 4 types of flowers</a:t>
            </a:r>
            <a:endParaRPr lang="en-US" sz="2400" dirty="0"/>
          </a:p>
          <a:p>
            <a:pPr marL="342900" indent="-342900">
              <a:buFont typeface="Arial" panose="020B0604020202020204" pitchFamily="34" charset="0"/>
              <a:buChar char="•"/>
            </a:pPr>
            <a:r>
              <a:rPr lang="en-US" sz="2400" dirty="0" smtClean="0"/>
              <a:t>&gt; 20 ppb were only found on </a:t>
            </a:r>
            <a:r>
              <a:rPr lang="en-US" sz="2400" dirty="0" err="1" smtClean="0"/>
              <a:t>dislodgable</a:t>
            </a:r>
            <a:r>
              <a:rPr lang="en-US" sz="2400" dirty="0" smtClean="0"/>
              <a:t> residue samples from flowers sprayed 1 or 2 weeks before shipping.</a:t>
            </a:r>
            <a:endParaRPr lang="en-US" sz="2400" dirty="0"/>
          </a:p>
          <a:p>
            <a:pPr marL="342900" indent="-342900">
              <a:buFont typeface="Wingdings" panose="05000000000000000000" pitchFamily="2" charset="2"/>
              <a:buChar char="v"/>
            </a:pPr>
            <a:r>
              <a:rPr lang="en-US" sz="2400" dirty="0" smtClean="0"/>
              <a:t>Conclusion- Avoid spraying open flowers the last 2  weeks before shipping.</a:t>
            </a:r>
          </a:p>
          <a:p>
            <a:pPr marL="342900" indent="-342900">
              <a:buFont typeface="Wingdings" panose="05000000000000000000" pitchFamily="2" charset="2"/>
              <a:buChar char="v"/>
            </a:pPr>
            <a:endParaRPr lang="en-US" sz="2400" dirty="0"/>
          </a:p>
          <a:p>
            <a:r>
              <a:rPr lang="en-US" sz="2400" dirty="0" smtClean="0"/>
              <a:t>Note:  Samples were also </a:t>
            </a:r>
          </a:p>
          <a:p>
            <a:r>
              <a:rPr lang="en-US" sz="2400" dirty="0" smtClean="0"/>
              <a:t>collected for whole-flower</a:t>
            </a:r>
          </a:p>
          <a:p>
            <a:r>
              <a:rPr lang="en-US" sz="2400" dirty="0" smtClean="0"/>
              <a:t>tissue analysis pending</a:t>
            </a:r>
          </a:p>
          <a:p>
            <a:r>
              <a:rPr lang="en-US" sz="2400" dirty="0" smtClean="0"/>
              <a:t> funding of the Specialty </a:t>
            </a:r>
          </a:p>
          <a:p>
            <a:r>
              <a:rPr lang="en-US" sz="2400" dirty="0" smtClean="0"/>
              <a:t>Crop Block Grant.</a:t>
            </a:r>
            <a:endParaRPr lang="en-US" sz="2400" dirty="0"/>
          </a:p>
        </p:txBody>
      </p:sp>
      <p:pic>
        <p:nvPicPr>
          <p:cNvPr id="3" name="Picture 2" descr="C:\Users\smitley\Desktop\neonics and bees PP 9-10-14\marigol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3276600"/>
            <a:ext cx="40386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887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mitley\Desktop\neonics and bees PP 9-10-14\marigol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24600" y="4495800"/>
            <a:ext cx="2616034" cy="2122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0382" y="228600"/>
            <a:ext cx="7467600" cy="2431435"/>
          </a:xfrm>
          <a:prstGeom prst="rect">
            <a:avLst/>
          </a:prstGeom>
          <a:noFill/>
        </p:spPr>
        <p:txBody>
          <a:bodyPr wrap="square" rtlCol="0">
            <a:spAutoFit/>
          </a:bodyPr>
          <a:lstStyle/>
          <a:p>
            <a:endParaRPr lang="en-US" sz="2400" b="1" dirty="0"/>
          </a:p>
          <a:p>
            <a:r>
              <a:rPr lang="en-US" sz="2800" b="1" dirty="0" smtClean="0">
                <a:solidFill>
                  <a:schemeClr val="accent6">
                    <a:lumMod val="50000"/>
                  </a:schemeClr>
                </a:solidFill>
              </a:rPr>
              <a:t>Can we make guidelines that if followed can be used to label plants as bee-friendly?</a:t>
            </a:r>
          </a:p>
          <a:p>
            <a:endParaRPr lang="en-US" sz="2400" b="1" dirty="0">
              <a:solidFill>
                <a:schemeClr val="accent6">
                  <a:lumMod val="50000"/>
                </a:schemeClr>
              </a:solidFill>
            </a:endParaRPr>
          </a:p>
          <a:p>
            <a:r>
              <a:rPr lang="en-US" sz="2400" b="1" dirty="0">
                <a:solidFill>
                  <a:schemeClr val="accent5">
                    <a:lumMod val="50000"/>
                  </a:schemeClr>
                </a:solidFill>
              </a:rPr>
              <a:t>G</a:t>
            </a:r>
            <a:r>
              <a:rPr lang="en-US" sz="2400" b="1" dirty="0" smtClean="0">
                <a:solidFill>
                  <a:schemeClr val="accent5">
                    <a:lumMod val="50000"/>
                  </a:schemeClr>
                </a:solidFill>
              </a:rPr>
              <a:t>uidelines will be based on the first year of on-going research, and will include:</a:t>
            </a:r>
            <a:endParaRPr lang="en-US" sz="2400" b="1" dirty="0">
              <a:solidFill>
                <a:schemeClr val="accent5">
                  <a:lumMod val="50000"/>
                </a:schemeClr>
              </a:solidFill>
            </a:endParaRPr>
          </a:p>
        </p:txBody>
      </p:sp>
      <p:sp>
        <p:nvSpPr>
          <p:cNvPr id="4" name="TextBox 3"/>
          <p:cNvSpPr txBox="1"/>
          <p:nvPr/>
        </p:nvSpPr>
        <p:spPr>
          <a:xfrm>
            <a:off x="576694" y="3200400"/>
            <a:ext cx="7086601" cy="3170099"/>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1">
                    <a:lumMod val="50000"/>
                  </a:schemeClr>
                </a:solidFill>
              </a:rPr>
              <a:t>Do not spray flowers in the last 2 – 3 weeks before shipping</a:t>
            </a:r>
          </a:p>
          <a:p>
            <a:pPr marL="285750" indent="-285750">
              <a:buFont typeface="Arial" panose="020B0604020202020204" pitchFamily="34" charset="0"/>
              <a:buChar char="•"/>
            </a:pPr>
            <a:endParaRPr lang="en-US" sz="2000" b="1" dirty="0">
              <a:solidFill>
                <a:schemeClr val="accent1">
                  <a:lumMod val="50000"/>
                </a:schemeClr>
              </a:solidFill>
            </a:endParaRPr>
          </a:p>
          <a:p>
            <a:pPr marL="285750" indent="-285750">
              <a:buFont typeface="Arial" panose="020B0604020202020204" pitchFamily="34" charset="0"/>
              <a:buChar char="•"/>
            </a:pPr>
            <a:r>
              <a:rPr lang="en-US" sz="2000" b="1" dirty="0" smtClean="0">
                <a:solidFill>
                  <a:schemeClr val="accent1">
                    <a:lumMod val="50000"/>
                  </a:schemeClr>
                </a:solidFill>
              </a:rPr>
              <a:t>Do not apply soil drenches of imidacloprid to hanging baskets any later than 5 weeks before shipping.  Do not exceed the label rate</a:t>
            </a:r>
            <a:r>
              <a:rPr lang="en-US" sz="2000" b="1" dirty="0">
                <a:solidFill>
                  <a:schemeClr val="accent1">
                    <a:lumMod val="50000"/>
                  </a:schemeClr>
                </a:solidFill>
              </a:rPr>
              <a:t>.</a:t>
            </a:r>
          </a:p>
          <a:p>
            <a:pPr marL="285750" indent="-285750">
              <a:buFont typeface="Arial" panose="020B0604020202020204" pitchFamily="34" charset="0"/>
              <a:buChar char="•"/>
            </a:pPr>
            <a:r>
              <a:rPr lang="en-US" sz="2000" b="1" dirty="0" smtClean="0">
                <a:solidFill>
                  <a:schemeClr val="accent1">
                    <a:lumMod val="50000"/>
                  </a:schemeClr>
                </a:solidFill>
              </a:rPr>
              <a:t>Do not use imidacloprid soil drenches on </a:t>
            </a:r>
          </a:p>
          <a:p>
            <a:r>
              <a:rPr lang="en-US" sz="2000" b="1" dirty="0" smtClean="0">
                <a:solidFill>
                  <a:schemeClr val="accent1">
                    <a:lumMod val="50000"/>
                  </a:schemeClr>
                </a:solidFill>
              </a:rPr>
              <a:t>     flowering trees and shrubs attractive to bees. </a:t>
            </a:r>
          </a:p>
          <a:p>
            <a:pPr marL="285750" indent="-285750">
              <a:buFont typeface="Arial" panose="020B0604020202020204" pitchFamily="34" charset="0"/>
              <a:buChar char="•"/>
            </a:pPr>
            <a:endParaRPr lang="en-US" sz="2000" b="1" dirty="0">
              <a:solidFill>
                <a:schemeClr val="accent1">
                  <a:lumMod val="50000"/>
                </a:schemeClr>
              </a:solidFill>
            </a:endParaRPr>
          </a:p>
          <a:p>
            <a:pPr marL="285750" indent="-285750">
              <a:buFont typeface="Arial" panose="020B0604020202020204" pitchFamily="34" charset="0"/>
              <a:buChar char="•"/>
            </a:pPr>
            <a:r>
              <a:rPr lang="en-US" sz="2000" b="1" dirty="0" smtClean="0">
                <a:solidFill>
                  <a:schemeClr val="accent1">
                    <a:lumMod val="50000"/>
                  </a:schemeClr>
                </a:solidFill>
              </a:rPr>
              <a:t>Read bee warning information on pesticide labels</a:t>
            </a:r>
          </a:p>
          <a:p>
            <a:r>
              <a:rPr lang="en-US" sz="2000" b="1" dirty="0" smtClean="0">
                <a:solidFill>
                  <a:schemeClr val="accent1">
                    <a:lumMod val="50000"/>
                  </a:schemeClr>
                </a:solidFill>
              </a:rPr>
              <a:t>      and avoid practices that are harmful to bees</a:t>
            </a:r>
            <a:r>
              <a:rPr lang="en-US" sz="2000" b="1" dirty="0" smtClean="0"/>
              <a:t>. </a:t>
            </a:r>
            <a:endParaRPr lang="en-US" sz="2000" b="1" dirty="0"/>
          </a:p>
        </p:txBody>
      </p:sp>
    </p:spTree>
    <p:extLst>
      <p:ext uri="{BB962C8B-B14F-4D97-AF65-F5344CB8AC3E}">
        <p14:creationId xmlns:p14="http://schemas.microsoft.com/office/powerpoint/2010/main" val="13032919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solidFill>
              <a:schemeClr val="bg1"/>
            </a:solidFill>
          </a:ln>
        </p:spPr>
      </p:pic>
      <p:sp>
        <p:nvSpPr>
          <p:cNvPr id="3" name="Oval 2"/>
          <p:cNvSpPr/>
          <p:nvPr/>
        </p:nvSpPr>
        <p:spPr>
          <a:xfrm>
            <a:off x="4419600" y="5257800"/>
            <a:ext cx="4343400" cy="1066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63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rose-gardening-made-easy.com/images/knockout11.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2488377"/>
            <a:ext cx="5105400" cy="4038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457200"/>
            <a:ext cx="8153400" cy="2308324"/>
          </a:xfrm>
          <a:prstGeom prst="rect">
            <a:avLst/>
          </a:prstGeom>
          <a:noFill/>
        </p:spPr>
        <p:txBody>
          <a:bodyPr wrap="square" rtlCol="0">
            <a:spAutoFit/>
          </a:bodyPr>
          <a:lstStyle/>
          <a:p>
            <a:r>
              <a:rPr lang="en-US" sz="2400" b="1" dirty="0" smtClean="0">
                <a:solidFill>
                  <a:schemeClr val="accent2">
                    <a:lumMod val="75000"/>
                  </a:schemeClr>
                </a:solidFill>
              </a:rPr>
              <a:t>If bee-friendly management strategies are followed then-</a:t>
            </a:r>
            <a:endParaRPr lang="en-US" sz="2400" b="1" dirty="0" smtClean="0">
              <a:solidFill>
                <a:schemeClr val="accent3">
                  <a:lumMod val="50000"/>
                </a:schemeClr>
              </a:solidFill>
            </a:endParaRPr>
          </a:p>
          <a:p>
            <a:endParaRPr lang="en-US" sz="2400" b="1" dirty="0">
              <a:solidFill>
                <a:schemeClr val="accent2">
                  <a:lumMod val="75000"/>
                </a:schemeClr>
              </a:solidFill>
            </a:endParaRPr>
          </a:p>
          <a:p>
            <a:r>
              <a:rPr lang="en-US" sz="2400" b="1" dirty="0" smtClean="0"/>
              <a:t>Planting annual flowers, perennial flowers, and flowering trees and shrubs should help bees by providing more food for them.  </a:t>
            </a:r>
            <a:r>
              <a:rPr lang="en-US" sz="2400" dirty="0" smtClean="0"/>
              <a:t>Encouraging wildflowers and flowering weeds is also good for bees.</a:t>
            </a:r>
            <a:endParaRPr lang="en-US" sz="2400" dirty="0"/>
          </a:p>
        </p:txBody>
      </p:sp>
    </p:spTree>
    <p:extLst>
      <p:ext uri="{BB962C8B-B14F-4D97-AF65-F5344CB8AC3E}">
        <p14:creationId xmlns:p14="http://schemas.microsoft.com/office/powerpoint/2010/main" val="29139550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1" y="381000"/>
            <a:ext cx="8555180" cy="3231654"/>
          </a:xfrm>
          <a:prstGeom prst="rect">
            <a:avLst/>
          </a:prstGeom>
          <a:noFill/>
        </p:spPr>
        <p:txBody>
          <a:bodyPr wrap="square" rtlCol="0">
            <a:spAutoFit/>
          </a:bodyPr>
          <a:lstStyle/>
          <a:p>
            <a:pPr algn="ctr"/>
            <a:r>
              <a:rPr lang="en-US" sz="3200" b="1" dirty="0" smtClean="0">
                <a:solidFill>
                  <a:schemeClr val="accent6">
                    <a:lumMod val="75000"/>
                  </a:schemeClr>
                </a:solidFill>
              </a:rPr>
              <a:t>Media Attention to Bee Issues Also Has Some Benefits:</a:t>
            </a:r>
          </a:p>
          <a:p>
            <a:pPr marL="457200" indent="-457200">
              <a:buFont typeface="Arial" panose="020B0604020202020204" pitchFamily="34" charset="0"/>
              <a:buChar char="•"/>
            </a:pPr>
            <a:r>
              <a:rPr lang="en-US" sz="2800" b="1" dirty="0" smtClean="0">
                <a:solidFill>
                  <a:schemeClr val="accent1">
                    <a:lumMod val="75000"/>
                  </a:schemeClr>
                </a:solidFill>
                <a:latin typeface="+mj-lt"/>
                <a:cs typeface="Arial" panose="020B0604020202020204" pitchFamily="34" charset="0"/>
              </a:rPr>
              <a:t>People are more aware of the role of pollinators and their diversity</a:t>
            </a:r>
          </a:p>
          <a:p>
            <a:pPr marL="457200" indent="-457200">
              <a:buFont typeface="Arial" panose="020B0604020202020204" pitchFamily="34" charset="0"/>
              <a:buChar char="•"/>
            </a:pPr>
            <a:r>
              <a:rPr lang="en-US" sz="2800" b="1" dirty="0" smtClean="0">
                <a:solidFill>
                  <a:schemeClr val="accent1">
                    <a:lumMod val="75000"/>
                  </a:schemeClr>
                </a:solidFill>
                <a:latin typeface="+mj-lt"/>
                <a:cs typeface="Arial" panose="020B0604020202020204" pitchFamily="34" charset="0"/>
              </a:rPr>
              <a:t>Where flowers are present, bees are indicators of the health of the insect community.   Protecting bees protects all beneficial insects and biological control.</a:t>
            </a:r>
            <a:endParaRPr lang="en-US" sz="2800" b="1" dirty="0">
              <a:solidFill>
                <a:schemeClr val="accent1">
                  <a:lumMod val="75000"/>
                </a:schemeClr>
              </a:solidFill>
              <a:latin typeface="+mj-lt"/>
              <a:cs typeface="Arial" panose="020B0604020202020204" pitchFamily="34" charset="0"/>
            </a:endParaRPr>
          </a:p>
        </p:txBody>
      </p:sp>
      <p:pic>
        <p:nvPicPr>
          <p:cNvPr id="6" name="Picture 8" descr="https://encrypted-tbn3.gstatic.com/images?q=tbn:ANd9GcQK-ODhKsqTmYqmGhi6xvrQjB3K3kQqFOC1ww6KZe3QbMon4nDN">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592" y="4103187"/>
            <a:ext cx="3733799" cy="2270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mitley\Desktop\neonics and bees\smitley articles on protecting bees\sweat bee Noah Fram-Schwartz.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4103186"/>
            <a:ext cx="3429000" cy="220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819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mitley\Desktop\chicago bee protes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3143" y="609600"/>
            <a:ext cx="77724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172791"/>
            <a:ext cx="8196944" cy="369332"/>
          </a:xfrm>
          <a:prstGeom prst="rect">
            <a:avLst/>
          </a:prstGeom>
          <a:noFill/>
        </p:spPr>
        <p:txBody>
          <a:bodyPr wrap="square" rtlCol="0">
            <a:spAutoFit/>
          </a:bodyPr>
          <a:lstStyle/>
          <a:p>
            <a:r>
              <a:rPr lang="en-US" b="1" dirty="0">
                <a:solidFill>
                  <a:schemeClr val="accent1">
                    <a:lumMod val="75000"/>
                  </a:schemeClr>
                </a:solidFill>
              </a:rPr>
              <a:t>Feb 12, </a:t>
            </a:r>
            <a:r>
              <a:rPr lang="en-US" b="1" dirty="0" smtClean="0">
                <a:solidFill>
                  <a:schemeClr val="accent1">
                    <a:lumMod val="75000"/>
                  </a:schemeClr>
                </a:solidFill>
              </a:rPr>
              <a:t>2014:   Organic Consumers Association Protest in Chicago</a:t>
            </a:r>
            <a:endParaRPr lang="en-US" dirty="0">
              <a:solidFill>
                <a:schemeClr val="accent1">
                  <a:lumMod val="75000"/>
                </a:schemeClr>
              </a:solidFill>
            </a:endParaRPr>
          </a:p>
        </p:txBody>
      </p:sp>
    </p:spTree>
    <p:extLst>
      <p:ext uri="{BB962C8B-B14F-4D97-AF65-F5344CB8AC3E}">
        <p14:creationId xmlns:p14="http://schemas.microsoft.com/office/powerpoint/2010/main" val="3139931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762990"/>
            <a:ext cx="8156575" cy="444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5325485"/>
            <a:ext cx="6477000" cy="369332"/>
          </a:xfrm>
          <a:prstGeom prst="rect">
            <a:avLst/>
          </a:prstGeom>
          <a:noFill/>
        </p:spPr>
        <p:txBody>
          <a:bodyPr wrap="square" rtlCol="0">
            <a:spAutoFit/>
          </a:bodyPr>
          <a:lstStyle/>
          <a:p>
            <a:r>
              <a:rPr lang="en-US" dirty="0" smtClean="0"/>
              <a:t>Organic Consumers Association Protest in Chicago at a Home Depot</a:t>
            </a:r>
            <a:endParaRPr lang="en-US" dirty="0"/>
          </a:p>
        </p:txBody>
      </p:sp>
      <p:sp>
        <p:nvSpPr>
          <p:cNvPr id="3" name="TextBox 2"/>
          <p:cNvSpPr txBox="1"/>
          <p:nvPr/>
        </p:nvSpPr>
        <p:spPr>
          <a:xfrm>
            <a:off x="457200" y="381000"/>
            <a:ext cx="2057400" cy="369332"/>
          </a:xfrm>
          <a:prstGeom prst="rect">
            <a:avLst/>
          </a:prstGeom>
          <a:noFill/>
        </p:spPr>
        <p:txBody>
          <a:bodyPr wrap="square" rtlCol="0">
            <a:spAutoFit/>
          </a:bodyPr>
          <a:lstStyle/>
          <a:p>
            <a:r>
              <a:rPr lang="en-US" b="1" dirty="0" smtClean="0">
                <a:solidFill>
                  <a:schemeClr val="accent1">
                    <a:lumMod val="75000"/>
                  </a:schemeClr>
                </a:solidFill>
              </a:rPr>
              <a:t>Feb 12, 2014</a:t>
            </a:r>
            <a:endParaRPr lang="en-US" b="1" dirty="0">
              <a:solidFill>
                <a:schemeClr val="accent1">
                  <a:lumMod val="75000"/>
                </a:schemeClr>
              </a:solidFill>
            </a:endParaRPr>
          </a:p>
        </p:txBody>
      </p:sp>
    </p:spTree>
    <p:extLst>
      <p:ext uri="{BB962C8B-B14F-4D97-AF65-F5344CB8AC3E}">
        <p14:creationId xmlns:p14="http://schemas.microsoft.com/office/powerpoint/2010/main" val="1231840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57200"/>
            <a:ext cx="7162800" cy="6063198"/>
          </a:xfrm>
          <a:prstGeom prst="rect">
            <a:avLst/>
          </a:prstGeom>
          <a:noFill/>
        </p:spPr>
        <p:txBody>
          <a:bodyPr wrap="square" rtlCol="0">
            <a:spAutoFit/>
          </a:bodyPr>
          <a:lstStyle/>
          <a:p>
            <a:r>
              <a:rPr lang="en-US" sz="2400" dirty="0" smtClean="0">
                <a:solidFill>
                  <a:schemeClr val="accent1">
                    <a:lumMod val="75000"/>
                  </a:schemeClr>
                </a:solidFill>
              </a:rPr>
              <a:t>March 2014</a:t>
            </a:r>
          </a:p>
          <a:p>
            <a:endParaRPr lang="en-US" sz="2400" dirty="0">
              <a:solidFill>
                <a:schemeClr val="accent1">
                  <a:lumMod val="75000"/>
                </a:schemeClr>
              </a:solidFill>
            </a:endParaRPr>
          </a:p>
          <a:p>
            <a:r>
              <a:rPr lang="en-US" sz="2400" dirty="0" smtClean="0">
                <a:solidFill>
                  <a:schemeClr val="accent1">
                    <a:lumMod val="75000"/>
                  </a:schemeClr>
                </a:solidFill>
              </a:rPr>
              <a:t>Buyers from Home Depot and Lowes contact </a:t>
            </a:r>
          </a:p>
          <a:p>
            <a:r>
              <a:rPr lang="en-US" sz="2400" dirty="0" smtClean="0">
                <a:solidFill>
                  <a:schemeClr val="accent1">
                    <a:lumMod val="75000"/>
                  </a:schemeClr>
                </a:solidFill>
              </a:rPr>
              <a:t>nursery and greenhouse growers to announce </a:t>
            </a:r>
          </a:p>
          <a:p>
            <a:r>
              <a:rPr lang="en-US" sz="2400" dirty="0" smtClean="0">
                <a:solidFill>
                  <a:schemeClr val="accent1">
                    <a:lumMod val="75000"/>
                  </a:schemeClr>
                </a:solidFill>
              </a:rPr>
              <a:t>that they may not be accepting plants treated with neonicotinoid insecticides, or that treated plants will need to be labeled.</a:t>
            </a:r>
          </a:p>
          <a:p>
            <a:endParaRPr lang="en-US" sz="2400" dirty="0">
              <a:solidFill>
                <a:schemeClr val="accent1">
                  <a:lumMod val="75000"/>
                </a:schemeClr>
              </a:solidFill>
            </a:endParaRPr>
          </a:p>
          <a:p>
            <a:r>
              <a:rPr lang="en-US" sz="2800" b="1" dirty="0" smtClean="0">
                <a:solidFill>
                  <a:schemeClr val="accent6">
                    <a:lumMod val="75000"/>
                  </a:schemeClr>
                </a:solidFill>
              </a:rPr>
              <a:t>How can they do that?</a:t>
            </a:r>
          </a:p>
          <a:p>
            <a:endParaRPr lang="en-US" sz="2400" dirty="0">
              <a:solidFill>
                <a:schemeClr val="accent6">
                  <a:lumMod val="75000"/>
                </a:schemeClr>
              </a:solidFill>
            </a:endParaRPr>
          </a:p>
          <a:p>
            <a:r>
              <a:rPr lang="en-US" sz="2400" dirty="0" smtClean="0">
                <a:solidFill>
                  <a:schemeClr val="accent3">
                    <a:lumMod val="50000"/>
                  </a:schemeClr>
                </a:solidFill>
              </a:rPr>
              <a:t>The large retail stores control the </a:t>
            </a:r>
          </a:p>
          <a:p>
            <a:r>
              <a:rPr lang="en-US" sz="2400" dirty="0" smtClean="0">
                <a:solidFill>
                  <a:schemeClr val="accent3">
                    <a:lumMod val="50000"/>
                  </a:schemeClr>
                </a:solidFill>
              </a:rPr>
              <a:t>lion-size of the flower and nursery </a:t>
            </a:r>
          </a:p>
          <a:p>
            <a:r>
              <a:rPr lang="en-US" sz="2400" dirty="0" smtClean="0">
                <a:solidFill>
                  <a:schemeClr val="accent3">
                    <a:lumMod val="50000"/>
                  </a:schemeClr>
                </a:solidFill>
              </a:rPr>
              <a:t>market.  Contracts with these buyers </a:t>
            </a:r>
          </a:p>
          <a:p>
            <a:r>
              <a:rPr lang="en-US" sz="2400" dirty="0" smtClean="0">
                <a:solidFill>
                  <a:schemeClr val="accent3">
                    <a:lumMod val="50000"/>
                  </a:schemeClr>
                </a:solidFill>
              </a:rPr>
              <a:t>are highly competitive and may </a:t>
            </a:r>
          </a:p>
          <a:p>
            <a:r>
              <a:rPr lang="en-US" sz="2400" dirty="0" smtClean="0">
                <a:solidFill>
                  <a:schemeClr val="accent3">
                    <a:lumMod val="50000"/>
                  </a:schemeClr>
                </a:solidFill>
              </a:rPr>
              <a:t>involve millions of dollars in sales per year.</a:t>
            </a:r>
          </a:p>
          <a:p>
            <a:endParaRPr lang="en-US" sz="2400" dirty="0">
              <a:solidFill>
                <a:schemeClr val="accent6">
                  <a:lumMod val="50000"/>
                </a:schemeClr>
              </a:solidFill>
            </a:endParaRPr>
          </a:p>
        </p:txBody>
      </p:sp>
      <p:sp>
        <p:nvSpPr>
          <p:cNvPr id="3" name="TextBox 2"/>
          <p:cNvSpPr txBox="1"/>
          <p:nvPr/>
        </p:nvSpPr>
        <p:spPr>
          <a:xfrm>
            <a:off x="7100887" y="800100"/>
            <a:ext cx="1524000" cy="369332"/>
          </a:xfrm>
          <a:prstGeom prst="rect">
            <a:avLst/>
          </a:prstGeom>
          <a:noFill/>
        </p:spPr>
        <p:txBody>
          <a:bodyPr wrap="square" rtlCol="0">
            <a:spAutoFit/>
          </a:bodyPr>
          <a:lstStyle/>
          <a:p>
            <a:r>
              <a:rPr lang="en-US" b="1" dirty="0" smtClean="0">
                <a:solidFill>
                  <a:schemeClr val="tx2">
                    <a:lumMod val="75000"/>
                  </a:schemeClr>
                </a:solidFill>
              </a:rPr>
              <a:t>Neonicotinoid</a:t>
            </a:r>
            <a:endParaRPr lang="en-US" b="1" dirty="0">
              <a:solidFill>
                <a:schemeClr val="tx2">
                  <a:lumMod val="75000"/>
                </a:schemeClr>
              </a:solidFill>
            </a:endParaRPr>
          </a:p>
        </p:txBody>
      </p:sp>
      <p:sp>
        <p:nvSpPr>
          <p:cNvPr id="4" name="Oval 3"/>
          <p:cNvSpPr/>
          <p:nvPr/>
        </p:nvSpPr>
        <p:spPr>
          <a:xfrm>
            <a:off x="7024687" y="227818"/>
            <a:ext cx="1676400" cy="15240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7405687" y="342117"/>
            <a:ext cx="914400" cy="1295401"/>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21506" name="Picture 2" descr="https://encrypted-tbn1.gstatic.com/images?q=tbn:ANd9GcTR_9nWpAp03nbr4VUJmXeewL9XdCS0wOzlVsacFWstWHHgvGS5">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3048000"/>
            <a:ext cx="2986087" cy="22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15057</TotalTime>
  <Words>3493</Words>
  <Application>Microsoft Office PowerPoint</Application>
  <PresentationFormat>On-screen Show (4:3)</PresentationFormat>
  <Paragraphs>572</Paragraphs>
  <Slides>65</Slides>
  <Notes>1</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Know About the Safety of Neonics Used on Greenhouse and Nursery Plants?</vt:lpstr>
      <vt:lpstr>PowerPoint Presentation</vt:lpstr>
      <vt:lpstr>PowerPoint Presentation</vt:lpstr>
      <vt:lpstr>PowerPoint Presentation</vt:lpstr>
      <vt:lpstr>Objectives of Potter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Smitley, David</dc:creator>
  <cp:lastModifiedBy>Mallory Fournier</cp:lastModifiedBy>
  <cp:revision>141</cp:revision>
  <dcterms:created xsi:type="dcterms:W3CDTF">2006-08-16T00:00:00Z</dcterms:created>
  <dcterms:modified xsi:type="dcterms:W3CDTF">2014-10-09T13:43:33Z</dcterms:modified>
</cp:coreProperties>
</file>